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7" r:id="rId2"/>
    <p:sldId id="271" r:id="rId3"/>
    <p:sldId id="273" r:id="rId4"/>
    <p:sldId id="274" r:id="rId5"/>
    <p:sldId id="275" r:id="rId6"/>
    <p:sldId id="276" r:id="rId7"/>
    <p:sldId id="277" r:id="rId8"/>
    <p:sldId id="272" r:id="rId9"/>
    <p:sldId id="278" r:id="rId10"/>
    <p:sldId id="279" r:id="rId11"/>
    <p:sldId id="280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70" r:id="rId26"/>
    <p:sldId id="258" r:id="rId27"/>
    <p:sldId id="259" r:id="rId28"/>
    <p:sldId id="260" r:id="rId29"/>
    <p:sldId id="261" r:id="rId30"/>
    <p:sldId id="262" r:id="rId31"/>
    <p:sldId id="263" r:id="rId32"/>
    <p:sldId id="264" r:id="rId33"/>
    <p:sldId id="265" r:id="rId34"/>
    <p:sldId id="266" r:id="rId35"/>
    <p:sldId id="267" r:id="rId36"/>
    <p:sldId id="268" r:id="rId37"/>
    <p:sldId id="269" r:id="rId38"/>
    <p:sldId id="295" r:id="rId3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skunft, Kat" initials="AK" lastIdx="30" clrIdx="0">
    <p:extLst>
      <p:ext uri="{19B8F6BF-5375-455C-9EA6-DF929625EA0E}">
        <p15:presenceInfo xmlns:p15="http://schemas.microsoft.com/office/powerpoint/2012/main" userId="S-1-5-21-2025429265-507921405-1417001333-3626" providerId="AD"/>
      </p:ext>
    </p:extLst>
  </p:cmAuthor>
  <p:cmAuthor id="2" name="Schnoor, Rebekka" initials="SR" lastIdx="19" clrIdx="1">
    <p:extLst>
      <p:ext uri="{19B8F6BF-5375-455C-9EA6-DF929625EA0E}">
        <p15:presenceInfo xmlns:p15="http://schemas.microsoft.com/office/powerpoint/2012/main" userId="Schnoor, Rebekk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4F74B-F8D4-4EBA-820F-707F168BB9B5}" type="datetimeFigureOut">
              <a:rPr lang="de-DE" smtClean="0"/>
              <a:t>11.10.2023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DF35B-7751-45F3-BB51-03E6D5D637D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0438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9AE97-F607-4A17-8DCB-A293C7E16638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971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26D3-6C90-4CDC-AF90-3AE94D1F0DF7}" type="datetime1">
              <a:rPr lang="de-DE" smtClean="0"/>
              <a:t>11.10.2023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B8BF-86A1-4BD1-A37B-BECE153030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1551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4B0B0-7BD0-4C2C-84C0-BDDB68B48E05}" type="datetime1">
              <a:rPr lang="de-DE" smtClean="0"/>
              <a:t>11.10.2023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B8BF-86A1-4BD1-A37B-BECE153030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2976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AF71-13EC-4412-BAF8-5C2AE5EDB001}" type="datetime1">
              <a:rPr lang="de-DE" smtClean="0"/>
              <a:t>11.10.2023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B8BF-86A1-4BD1-A37B-BECE153030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6071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8F096-8869-4037-8928-F1CECF364C5D}" type="datetime1">
              <a:rPr lang="de-DE" smtClean="0"/>
              <a:t>11.10.2023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B8BF-86A1-4BD1-A37B-BECE153030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0658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0C561-B117-4976-8B3F-572162B699C4}" type="datetime1">
              <a:rPr lang="de-DE" smtClean="0"/>
              <a:t>11.10.2023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B8BF-86A1-4BD1-A37B-BECE153030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4271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BE88F-B6BF-40F1-B04F-BDF8224145FD}" type="datetime1">
              <a:rPr lang="de-DE" smtClean="0"/>
              <a:t>11.10.2023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B8BF-86A1-4BD1-A37B-BECE153030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8173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BB9C0-44EF-463A-862B-9533FC9867E4}" type="datetime1">
              <a:rPr lang="de-DE" smtClean="0"/>
              <a:t>11.10.2023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B8BF-86A1-4BD1-A37B-BECE153030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9952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B6C97-7C2A-4FF3-82D7-F24242F0491E}" type="datetime1">
              <a:rPr lang="de-DE" smtClean="0"/>
              <a:t>11.10.2023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B8BF-86A1-4BD1-A37B-BECE153030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7844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54AE1-1742-47B3-B1FC-5D0C4972DCB5}" type="datetime1">
              <a:rPr lang="de-DE" smtClean="0"/>
              <a:t>11.10.2023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B8BF-86A1-4BD1-A37B-BECE153030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4158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9103-3C07-4B1B-A078-2CF47F1C9B4A}" type="datetime1">
              <a:rPr lang="de-DE" smtClean="0"/>
              <a:t>11.10.2023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B8BF-86A1-4BD1-A37B-BECE153030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1103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7D141-940C-4E04-8687-F04C5F0E15D5}" type="datetime1">
              <a:rPr lang="de-DE" smtClean="0"/>
              <a:t>11.10.2023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B8BF-86A1-4BD1-A37B-BECE153030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790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535E1-DBD8-46AC-BDFF-F5A557E346AE}" type="datetime1">
              <a:rPr lang="de-DE" smtClean="0"/>
              <a:t>11.10.2023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AB8BF-86A1-4BD1-A37B-BECE153030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1302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469901"/>
            <a:ext cx="9144000" cy="3132138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8D0D1B"/>
                </a:solidFill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  <a:t>Herzlich Willkommen in der Staats- und Universitätsbibliothek Hamburg</a:t>
            </a:r>
            <a:endParaRPr lang="de-DE" dirty="0">
              <a:solidFill>
                <a:srgbClr val="8D0D1B"/>
              </a:solidFill>
              <a:latin typeface="Futura" panose="02020800000000000000" pitchFamily="18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25" y="3826628"/>
            <a:ext cx="2724150" cy="2724150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610600" y="6390042"/>
            <a:ext cx="3018416" cy="331433"/>
          </a:xfrm>
        </p:spPr>
        <p:txBody>
          <a:bodyPr/>
          <a:lstStyle/>
          <a:p>
            <a:fld id="{1D6AB8BF-86A1-4BD1-A37B-BECE153030A5}" type="slidenum">
              <a:rPr lang="de-DE" sz="1600" smtClean="0"/>
              <a:t>1</a:t>
            </a:fld>
            <a:endParaRPr lang="de-DE" sz="16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72" y="6390041"/>
            <a:ext cx="1073114" cy="37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7965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30261" y="2651125"/>
            <a:ext cx="2549769" cy="1325563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8D0D1B"/>
                </a:solidFill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  <a:t>Bestand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919" r="100000">
                        <a14:foregroundMark x1="32195" y1="42195" x2="32195" y2="42195"/>
                        <a14:foregroundMark x1="32195" y1="42683" x2="32195" y2="42683"/>
                        <a14:foregroundMark x1="32195" y1="42927" x2="32358" y2="42927"/>
                        <a14:foregroundMark x1="25854" y1="47073" x2="25854" y2="47073"/>
                        <a14:foregroundMark x1="26016" y1="47317" x2="26016" y2="47317"/>
                        <a14:foregroundMark x1="26179" y1="47317" x2="26179" y2="4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52951" y="2176100"/>
            <a:ext cx="6841883" cy="390525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818409" y="4485496"/>
            <a:ext cx="7638473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Das sind Medien, die die Bibliothek besitzt und die im Bibliothekskatalog aufgelistet sind. Das können sowohl print- als auch elektronische Medien sein. 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919" r="100000">
                        <a14:foregroundMark x1="32195" y1="42195" x2="32195" y2="42195"/>
                        <a14:foregroundMark x1="32195" y1="42683" x2="32195" y2="42683"/>
                        <a14:foregroundMark x1="32195" y1="42927" x2="32358" y2="42927"/>
                        <a14:foregroundMark x1="25854" y1="47073" x2="25854" y2="47073"/>
                        <a14:foregroundMark x1="26016" y1="47317" x2="26016" y2="47317"/>
                        <a14:foregroundMark x1="26179" y1="47317" x2="26179" y2="4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16822" y="4168540"/>
            <a:ext cx="6841883" cy="3905250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B8BF-86A1-4BD1-A37B-BECE153030A5}" type="slidenum">
              <a:rPr lang="de-DE" sz="1600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453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92 0.7088 L -0.04792 0.70926 C -0.04506 0.65255 -0.04584 0.67709 -0.04792 0.56806 C -0.04805 0.55625 -0.04922 0.54422 -0.04987 0.53241 C -0.05013 0.52616 -0.05026 0.51945 -0.05079 0.51366 C -0.05118 0.50787 -0.05222 0.50232 -0.05274 0.49676 C -0.05313 0.4919 -0.05326 0.48658 -0.05365 0.48172 C -0.05417 0.47616 -0.05508 0.47061 -0.0556 0.46505 C -0.05599 0.46019 -0.0573 0.43658 -0.05756 0.43311 C -0.05782 0.42755 -0.05821 0.42292 -0.05847 0.41806 C -0.05886 0.41158 -0.05899 0.40556 -0.05938 0.39931 C -0.06003 0.39005 -0.06068 0.38172 -0.06133 0.37315 C -0.06172 0.34352 -0.06224 0.31412 -0.06224 0.28473 C -0.06224 0.22037 -0.06198 0.15602 -0.06133 0.09167 C -0.06133 0.08959 -0.06068 0.08797 -0.06042 0.08588 C -0.05977 0.08172 -0.05886 0.07338 -0.05847 0.06922 C -0.05808 0.06482 -0.05743 0.05023 -0.05651 0.04468 C -0.05612 0.0419 -0.05521 0.03982 -0.05456 0.03727 C -0.0543 0.02593 -0.05443 0.01459 -0.05365 0.00348 C -0.05352 0.0007 -0.05209 -0.00139 -0.0517 -0.00393 C -0.05105 -0.00949 -0.05118 -0.01527 -0.05079 -0.02106 C -0.05052 -0.02477 -0.05013 -0.02824 -0.04987 -0.03217 C -0.04948 -0.03657 -0.04922 -0.04097 -0.04883 -0.04537 C -0.04857 -0.04977 -0.04753 -0.06134 -0.04688 -0.06597 C -0.04662 -0.06805 -0.04623 -0.06967 -0.04597 -0.07152 C -0.04532 -0.07916 -0.0448 -0.08657 -0.04401 -0.09421 C -0.04388 -0.09583 -0.04323 -0.09768 -0.0431 -0.09977 C -0.04258 -0.10532 -0.04258 -0.11088 -0.04206 -0.11643 C -0.04193 -0.11898 -0.04141 -0.12152 -0.04115 -0.12407 C -0.03959 -0.1375 -0.04102 -0.12893 -0.0392 -0.13912 C -0.03555 -0.13194 -0.03425 -0.13217 -0.03347 -0.12407 C -0.03269 -0.11666 -0.03151 -0.10162 -0.03151 -0.10115 C -0.03125 -0.08518 -0.03112 -0.06898 -0.0306 -0.05277 C -0.03047 -0.04884 -0.02982 -0.04537 -0.02956 -0.04166 C -0.02917 -0.02777 -0.02917 -0.01412 -0.02865 -0.00046 C -0.02852 0.00162 -0.028 0.00348 -0.02774 0.00556 C -0.02735 0.00764 -0.02709 0.01019 -0.0267 0.01273 C -0.02605 0.01783 -0.02487 0.02292 -0.02383 0.02778 C -0.02201 0.00926 -0.02344 0.02593 -0.02188 -0.00393 C -0.02162 -0.00902 -0.02149 -0.01412 -0.02097 -0.01898 C -0.02058 -0.02291 -0.01901 -0.03032 -0.01901 -0.03009 C -0.01875 -0.03842 -0.01849 -0.04652 -0.0181 -0.05486 C -0.01797 -0.05787 -0.01732 -0.06088 -0.01719 -0.06412 C -0.01667 -0.07037 -0.01654 -0.07662 -0.01615 -0.08264 C -0.0155 -0.09375 -0.0155 -0.08958 -0.0142 -0.09791 C -0.01394 -0.10023 -0.01355 -0.10277 -0.01329 -0.10532 C -0.01316 -0.1074 -0.01276 -0.12129 -0.01133 -0.12592 C -0.01094 -0.12731 -0.01003 -0.12847 -0.00938 -0.12963 C -0.00847 -0.13472 -0.00743 -0.13958 -0.00651 -0.14467 C -0.00638 -0.14537 -0.00508 -0.15995 -0.00469 -0.1618 C -0.00391 -0.16412 -0.00274 -0.16527 -0.0017 -0.16736 C -0.00052 -0.16481 0.0013 -0.16296 0.00208 -0.15972 C 0.00299 -0.15555 0.00273 -0.15115 0.00312 -0.14676 C 0.00338 -0.14352 0.00377 -0.14027 0.00403 -0.13727 C 0.00638 -0.11111 0.00573 -0.11921 0.0069 -0.09421 C 0.0082 -0.00856 0.00612 -0.05463 0.00976 -0.00393 C 0.01119 0.01459 0.00976 0.00556 0.01171 0.01667 C 0.01263 0.01528 0.01393 0.01482 0.01458 0.01273 C 0.01562 0.00949 0.01601 0.00556 0.01653 0.00162 C 0.01888 -0.01666 0.01601 0.00625 0.01849 -0.01527 C 0.01875 -0.01782 0.01914 -0.02014 0.0194 -0.02268 C 0.02122 -0.04097 0.01953 -0.02731 0.02135 -0.04722 C 0.02161 -0.04977 0.022 -0.05231 0.02226 -0.05486 C 0.02265 -0.05833 0.02291 -0.06203 0.0233 -0.06597 C 0.02356 -0.06898 0.02382 -0.07222 0.02421 -0.07523 C 0.02448 -0.08171 0.02487 -0.08773 0.02513 -0.09421 C 0.02552 -0.10347 0.02539 -0.11296 0.02617 -0.12245 C 0.02708 -0.13518 0.02799 -0.12963 0.02903 -0.13912 C 0.03033 -0.15231 0.02968 -0.14537 0.03099 -0.15972 C 0.03164 -0.15671 0.03255 -0.1537 0.03281 -0.15023 C 0.03346 -0.14467 0.03346 -0.13912 0.03385 -0.13356 C 0.03411 -0.13032 0.0345 -0.12708 0.03476 -0.12407 C 0.03515 -0.11041 0.03528 -0.09676 0.0358 -0.08264 C 0.0358 -0.07986 0.03737 -0.05463 0.03763 -0.05092 C 0.03997 -0.02268 0.03828 -0.03865 0.04153 -0.02106 C 0.04257 -0.01527 0.0444 -0.00393 0.0444 -0.0037 C 0.04531 -0.00648 0.04622 -0.00926 0.04726 -0.01157 C 0.04817 -0.01365 0.04961 -0.01481 0.05013 -0.01713 C 0.06224 -0.06666 0.05351 -0.03495 0.05885 -0.06412 C 0.05963 -0.06852 0.06067 -0.07291 0.06171 -0.07708 C 0.06198 -0.08264 0.06224 -0.08865 0.06263 -0.09421 C 0.06276 -0.09583 0.06354 -0.09768 0.06367 -0.09977 C 0.06367 -0.10046 0.06523 -0.13819 0.06549 -0.14097 C 0.06601 -0.1449 0.0677 -0.14814 0.06849 -0.15231 C 0.06927 -0.15648 0.06979 -0.16088 0.07031 -0.16527 C 0.07096 -0.17037 0.07161 -0.17546 0.07226 -0.18032 C 0.07265 -0.18356 0.07265 -0.1868 0.07317 -0.18958 C 0.07369 -0.19189 0.07448 -0.19352 0.07513 -0.19514 C 0.0789 -0.15208 0.07526 -0.19745 0.07799 -0.09027 C 0.07851 -0.07291 0.0789 -0.05532 0.07994 -0.03773 C 0.08099 -0.01898 0.07812 -0.02268 0.08385 -0.01898 C 0.08411 -0.02106 0.08437 -0.02268 0.08476 -0.02477 C 0.08528 -0.02731 0.08619 -0.02963 0.08671 -0.03217 C 0.09036 -0.05115 0.08424 -0.02662 0.08958 -0.04907 C 0.09114 -0.05532 0.09296 -0.06134 0.0944 -0.06782 C 0.09466 -0.06921 0.09687 -0.08449 0.09726 -0.08865 C 0.09765 -0.09213 0.09765 -0.09583 0.09817 -0.09977 C 0.09869 -0.10301 0.09961 -0.10578 0.10013 -0.10902 C 0.10052 -0.11134 0.10078 -0.11412 0.10117 -0.11643 C 0.10143 -0.11852 0.10169 -0.12037 0.10208 -0.12245 C 0.10299 -0.13518 0.10312 -0.13657 0.10403 -0.15023 C 0.10533 -0.17361 0.10429 -0.15972 0.10586 -0.17847 C 0.11067 -0.16458 0.10586 -0.18032 0.10976 -0.14861 C 0.11041 -0.14328 0.11171 -0.13865 0.11263 -0.13356 C 0.11328 -0.12453 0.11328 -0.11574 0.11458 -0.10717 C 0.12096 -0.06342 0.11315 -0.11805 0.11744 -0.08472 C 0.11796 -0.08009 0.11888 -0.07615 0.1194 -0.07152 C 0.12096 -0.05833 0.12018 -0.05324 0.12135 -0.03773 C 0.12148 -0.03588 0.122 -0.03426 0.12226 -0.03217 L 0.12421 -0.01713 C 0.1302 -0.02014 0.12682 -0.01666 0.13086 -0.02824 C 0.1319 -0.03148 0.14231 -0.05995 0.14336 -0.06412 L 0.14531 -0.07152 C 0.14622 -0.08171 0.147 -0.09166 0.14817 -0.10162 C 0.14856 -0.10416 0.14869 -0.10648 0.14921 -0.10902 C 0.14974 -0.11227 0.15065 -0.11527 0.15104 -0.11852 C 0.15156 -0.12152 0.15169 -0.125 0.15208 -0.12801 C 0.15234 -0.12963 0.15273 -0.13148 0.15299 -0.13356 C 0.1539 -0.14791 0.15429 -0.15555 0.15586 -0.17106 C 0.15638 -0.17592 0.15781 -0.18611 0.15781 -0.18588 C 0.1582 -0.18287 0.15846 -0.17986 0.15872 -0.17662 C 0.15911 -0.17291 0.15924 -0.16898 0.15976 -0.16527 C 0.16015 -0.16227 0.16106 -0.15926 0.16171 -0.15578 C 0.16198 -0.15162 0.16224 -0.14722 0.16263 -0.14282 C 0.16289 -0.13912 0.16354 -0.13518 0.16354 -0.13148 C 0.16419 -0.10092 0.16419 -0.07037 0.16458 -0.03981 C 0.16627 -0.04629 0.16757 -0.05069 0.16836 -0.05833 C 0.17083 -0.08171 0.1694 -0.07106 0.17226 -0.09027 C 0.17317 -0.10602 0.17317 -0.12176 0.17513 -0.13727 C 0.17539 -0.13958 0.17591 -0.14213 0.17604 -0.14467 C 0.17643 -0.14907 0.17617 -0.15393 0.17708 -0.15787 C 0.17812 -0.16319 0.1819 -0.17291 0.1819 -0.17268 C 0.18255 -0.17106 0.18333 -0.16944 0.18372 -0.16736 C 0.18437 -0.16435 0.18424 -0.16088 0.18476 -0.15787 C 0.18528 -0.15416 0.18606 -0.15023 0.18671 -0.14676 C 0.18698 -0.13657 0.18711 -0.12662 0.18763 -0.11643 C 0.18841 -0.10277 0.19049 -0.07523 0.19049 -0.075 C 0.19088 0.00718 0.19088 0.08982 0.1914 0.17246 C 0.19166 0.21204 0.1927 0.23889 0.19336 0.27732 C 0.19362 0.2926 0.19609 0.46042 0.19726 0.48936 C 0.19765 0.49954 0.19921 0.50903 0.20013 0.51945 C 0.20091 0.52801 0.20091 0.53681 0.20208 0.54561 C 0.20338 0.55625 0.20273 0.5507 0.2039 0.5625 C 0.20586 0.60973 0.20494 0.57848 0.20494 0.65625 L 0.20494 0.65648 " pathEditMode="relative" rAng="0" ptsTypes="AAAAAAAAAAAAAAAAAAAAAAAAAAAAAAAAAAAAAAAAAAAAAAAAAAAAAAAAAAAAAAAAAAAAAAAAAAAAAAAAAAAAAAAAAAAAAAAAAAAAAAAAAAAAAAAAAAAAAAAAAAAAAAAAAAAAAAAAAAAAAAAAA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27" y="-4518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xit" presetSubtype="4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86964" y="4197435"/>
            <a:ext cx="5691553" cy="1325563"/>
          </a:xfrm>
        </p:spPr>
        <p:txBody>
          <a:bodyPr>
            <a:normAutofit/>
          </a:bodyPr>
          <a:lstStyle/>
          <a:p>
            <a:r>
              <a:rPr lang="de-DE" dirty="0" smtClean="0">
                <a:solidFill>
                  <a:srgbClr val="8D0D1B"/>
                </a:solidFill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  <a:t>Bibliothekskatalog</a:t>
            </a:r>
            <a:endParaRPr lang="de-DE" dirty="0">
              <a:solidFill>
                <a:srgbClr val="8D0D1B"/>
              </a:solidFill>
              <a:latin typeface="Futura" panose="02020800000000000000" pitchFamily="18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910004" y="1667608"/>
            <a:ext cx="3786554" cy="175432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h</a:t>
            </a:r>
            <a:r>
              <a:rPr lang="de-DE" dirty="0" smtClean="0"/>
              <a:t>eutzutage online verfügbar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Verzeichnet die Medien einer Bibliothek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g</a:t>
            </a:r>
            <a:r>
              <a:rPr lang="de-DE" dirty="0" smtClean="0"/>
              <a:t>ibt weitere Infos zu Medien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smtClean="0"/>
              <a:t>Wo zu finden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smtClean="0"/>
              <a:t>Ausleihbar oder Präsenz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B8BF-86A1-4BD1-A37B-BECE153030A5}" type="slidenum">
              <a:rPr lang="de-DE" sz="1600" smtClean="0"/>
              <a:t>11</a:t>
            </a:fld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02674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7280" y="3010449"/>
            <a:ext cx="3640015" cy="1325563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8D0D1B"/>
                </a:solidFill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  <a:t>Katalog</a:t>
            </a:r>
            <a:r>
              <a:rPr lang="de-DE" b="1" i="1" dirty="0">
                <a:solidFill>
                  <a:srgbClr val="8D0D1B"/>
                </a:solidFill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  <a:t>plus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919" r="100000">
                        <a14:foregroundMark x1="32195" y1="42195" x2="32195" y2="42195"/>
                        <a14:foregroundMark x1="32195" y1="42683" x2="32195" y2="42683"/>
                        <a14:foregroundMark x1="32195" y1="42927" x2="32358" y2="42927"/>
                        <a14:foregroundMark x1="25854" y1="47073" x2="25854" y2="47073"/>
                        <a14:foregroundMark x1="26016" y1="47317" x2="26016" y2="47317"/>
                        <a14:foregroundMark x1="26179" y1="47317" x2="26179" y2="4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54268" y="277568"/>
            <a:ext cx="5857875" cy="390525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492388" y="1955556"/>
            <a:ext cx="3844435" cy="1200329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Bibliothekskatalog des Bibliothekssystems UHH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Funktioniert ähnlich einer Internet Suchmaschine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B8BF-86A1-4BD1-A37B-BECE153030A5}" type="slidenum">
              <a:rPr lang="de-DE" sz="1600" smtClean="0"/>
              <a:t>12</a:t>
            </a:fld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49075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97673" y="1683971"/>
            <a:ext cx="4941277" cy="1325563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8D0D1B"/>
                </a:solidFill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  <a:t>Freihandbereich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7308606" y="3664927"/>
            <a:ext cx="3657600" cy="1200329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Offener Bereich in der Bibliothek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Nutzende können Bücher/Medien selbstständig aus dem Regal nehmen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B8BF-86A1-4BD1-A37B-BECE153030A5}" type="slidenum">
              <a:rPr lang="de-DE" sz="1600" smtClean="0"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473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22785" y="3120048"/>
            <a:ext cx="5855677" cy="1325563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8D0D1B"/>
                </a:solidFill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  <a:t>Lehrbuchsammlung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919" r="100000">
                        <a14:foregroundMark x1="32195" y1="42195" x2="32195" y2="42195"/>
                        <a14:foregroundMark x1="32195" y1="42683" x2="32195" y2="42683"/>
                        <a14:foregroundMark x1="32195" y1="42927" x2="32358" y2="42927"/>
                        <a14:foregroundMark x1="25854" y1="47073" x2="25854" y2="47073"/>
                        <a14:foregroundMark x1="26016" y1="47317" x2="26016" y2="47317"/>
                        <a14:foregroundMark x1="26179" y1="47317" x2="26179" y2="4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13246" y="3242135"/>
            <a:ext cx="5857875" cy="390525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847742" y="803031"/>
            <a:ext cx="4771293" cy="9233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de-DE" dirty="0" smtClean="0"/>
              <a:t>Die Lehrbuchsammlung ist ein Bereich in der Bibliothek, der Lehrbücher (also Grundlagenwerke) enthält. 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826110" y="2046604"/>
            <a:ext cx="3130062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de-DE" dirty="0" smtClean="0"/>
              <a:t>Hilfreich für den Einstieg in ein Thema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B8BF-86A1-4BD1-A37B-BECE153030A5}" type="slidenum">
              <a:rPr lang="de-DE" sz="1600" smtClean="0"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130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90946" y="1732328"/>
            <a:ext cx="2772508" cy="1325563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8D0D1B"/>
                </a:solidFill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  <a:t>Magazin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294792" y="2742467"/>
            <a:ext cx="2778370" cy="230832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Ein Bereich mit Medien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Für Nutzende </a:t>
            </a:r>
            <a:r>
              <a:rPr lang="de-DE" u="sng" dirty="0" smtClean="0"/>
              <a:t>nicht</a:t>
            </a:r>
            <a:r>
              <a:rPr lang="de-DE" dirty="0" smtClean="0"/>
              <a:t> zugänglich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Bestellung gewünschter Medien per Katalog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Bestellung kann mitunter etwas Zeit in Anspruch nehmen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B8BF-86A1-4BD1-A37B-BECE153030A5}" type="slidenum">
              <a:rPr lang="de-DE" sz="1600" smtClean="0"/>
              <a:t>15</a:t>
            </a:fld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5913294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18492" y="1975977"/>
            <a:ext cx="5562600" cy="1325563"/>
          </a:xfrm>
        </p:spPr>
        <p:txBody>
          <a:bodyPr>
            <a:normAutofit/>
          </a:bodyPr>
          <a:lstStyle/>
          <a:p>
            <a:r>
              <a:rPr lang="de-DE" dirty="0" smtClean="0">
                <a:solidFill>
                  <a:srgbClr val="8D0D1B"/>
                </a:solidFill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  <a:t>Magazinbibliothek</a:t>
            </a:r>
            <a:endParaRPr lang="de-DE" dirty="0">
              <a:solidFill>
                <a:srgbClr val="8D0D1B"/>
              </a:solidFill>
              <a:latin typeface="Futura" panose="02020800000000000000" pitchFamily="18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919" r="100000">
                        <a14:foregroundMark x1="32195" y1="42195" x2="32195" y2="42195"/>
                        <a14:foregroundMark x1="32195" y1="42683" x2="32195" y2="42683"/>
                        <a14:foregroundMark x1="32195" y1="42927" x2="32358" y2="42927"/>
                        <a14:foregroundMark x1="25854" y1="47073" x2="25854" y2="47073"/>
                        <a14:foregroundMark x1="26016" y1="47317" x2="26016" y2="47317"/>
                        <a14:foregroundMark x1="26179" y1="47317" x2="26179" y2="4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6712" y="2235416"/>
            <a:ext cx="5857875" cy="390525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789860" y="3676650"/>
            <a:ext cx="4466492" cy="203132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de-DE" dirty="0" smtClean="0"/>
              <a:t>Bei einer Magazinbibliothek stehen alle oder die meisten Medien im geschlossenen Magazin.</a:t>
            </a:r>
          </a:p>
          <a:p>
            <a:r>
              <a:rPr lang="de-DE" dirty="0" smtClean="0"/>
              <a:t>Die Medien müssen von den Nutzenden bestellt werden.</a:t>
            </a:r>
          </a:p>
          <a:p>
            <a:r>
              <a:rPr lang="de-DE" dirty="0" smtClean="0"/>
              <a:t>In der SUB sind gut 90% des Bestandes im Magazin.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B8BF-86A1-4BD1-A37B-BECE153030A5}" type="slidenum">
              <a:rPr lang="de-DE" sz="1600" smtClean="0"/>
              <a:t>16</a:t>
            </a:fld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42299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71063" y="3023333"/>
            <a:ext cx="5164015" cy="1325563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8D0D1B"/>
                </a:solidFill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  <a:t>Präsenzexemplar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919" r="100000">
                        <a14:foregroundMark x1="32195" y1="42195" x2="32195" y2="42195"/>
                        <a14:foregroundMark x1="32195" y1="42683" x2="32195" y2="42683"/>
                        <a14:foregroundMark x1="32195" y1="42927" x2="32358" y2="42927"/>
                        <a14:foregroundMark x1="25854" y1="47073" x2="25854" y2="47073"/>
                        <a14:foregroundMark x1="26016" y1="47317" x2="26016" y2="47317"/>
                        <a14:foregroundMark x1="26179" y1="47317" x2="26179" y2="4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76533" y="3177420"/>
            <a:ext cx="5857875" cy="390525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858108" y="1529129"/>
            <a:ext cx="2215661" cy="3693319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Medien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Nur in den Räumen der Bibliothek zu nutzen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Oft sind das alte oder besonders Wertvolle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Oder wichtiges, dass regelmäßig von einer </a:t>
            </a:r>
            <a:r>
              <a:rPr lang="de-DE" dirty="0"/>
              <a:t>V</a:t>
            </a:r>
            <a:r>
              <a:rPr lang="de-DE" dirty="0" smtClean="0"/>
              <a:t>ielzahl an Nutzenden benötigt wird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B8BF-86A1-4BD1-A37B-BECE153030A5}" type="slidenum">
              <a:rPr lang="de-DE" sz="1600" smtClean="0"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668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03933" y="2121225"/>
            <a:ext cx="6309049" cy="1325563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8D0D1B"/>
                </a:solidFill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  <a:t>Lizenz / Lizensierung 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2455984" y="3901587"/>
            <a:ext cx="6670431" cy="147732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Für elektronische Medien oder Zugänge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Verschiedene Lizenzen = verschiedene Bedingungen/Möglichkeiten der Nutzung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Lizenzen können ablaufen (Medien stehen dann nicht mehr zur </a:t>
            </a:r>
            <a:r>
              <a:rPr lang="de-DE" dirty="0"/>
              <a:t>V</a:t>
            </a:r>
            <a:r>
              <a:rPr lang="de-DE" dirty="0" smtClean="0"/>
              <a:t>erfügung)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81748" cy="365125"/>
          </a:xfrm>
        </p:spPr>
        <p:txBody>
          <a:bodyPr/>
          <a:lstStyle/>
          <a:p>
            <a:fld id="{1D6AB8BF-86A1-4BD1-A37B-BECE153030A5}" type="slidenum">
              <a:rPr lang="de-DE" sz="1600" smtClean="0"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711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80160" y="3440967"/>
            <a:ext cx="3464169" cy="1325563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8D0D1B"/>
                </a:solidFill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  <a:t>Datenbank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784838" y="1594338"/>
            <a:ext cx="2848708" cy="175432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Strukturierte Sammlung an Informationen oder Daten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Meist in Systemen zusammengefasst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z</a:t>
            </a:r>
            <a:r>
              <a:rPr lang="de-DE" dirty="0" smtClean="0"/>
              <a:t>.B. DEBIS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B8BF-86A1-4BD1-A37B-BECE153030A5}" type="slidenum">
              <a:rPr lang="de-DE" sz="1600" smtClean="0"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3867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4310" y="28035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de-DE" sz="4800" dirty="0">
                <a:solidFill>
                  <a:srgbClr val="8D0D1B"/>
                </a:solidFill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  <a:t>Was ist eine </a:t>
            </a:r>
            <a:r>
              <a:rPr lang="de-DE" sz="4800" dirty="0" smtClean="0">
                <a:solidFill>
                  <a:srgbClr val="8D0D1B"/>
                </a:solidFill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  <a:t/>
            </a:r>
            <a:br>
              <a:rPr lang="de-DE" sz="4800" dirty="0" smtClean="0">
                <a:solidFill>
                  <a:srgbClr val="8D0D1B"/>
                </a:solidFill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</a:br>
            <a:r>
              <a:rPr lang="de-DE" sz="4800" dirty="0" smtClean="0">
                <a:solidFill>
                  <a:srgbClr val="8D0D1B"/>
                </a:solidFill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  <a:t>Wissenschaftliche </a:t>
            </a:r>
            <a:r>
              <a:rPr lang="de-DE" sz="4800" dirty="0">
                <a:solidFill>
                  <a:srgbClr val="8D0D1B"/>
                </a:solidFill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  <a:t>Bibliothek?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B8BF-86A1-4BD1-A37B-BECE153030A5}" type="slidenum">
              <a:rPr lang="de-DE" sz="1600" smtClean="0"/>
              <a:t>2</a:t>
            </a:fld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21673428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rot="1276827">
            <a:off x="2853838" y="1630486"/>
            <a:ext cx="8856785" cy="1325563"/>
          </a:xfrm>
        </p:spPr>
        <p:txBody>
          <a:bodyPr>
            <a:normAutofit/>
          </a:bodyPr>
          <a:lstStyle/>
          <a:p>
            <a:pPr algn="ctr"/>
            <a:r>
              <a:rPr lang="de-DE" dirty="0">
                <a:solidFill>
                  <a:srgbClr val="8D0D1B"/>
                </a:solidFill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  <a:t>DBIS </a:t>
            </a:r>
            <a:r>
              <a:rPr lang="de-DE" dirty="0" smtClean="0">
                <a:solidFill>
                  <a:srgbClr val="8D0D1B"/>
                </a:solidFill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  <a:t/>
            </a:r>
            <a:br>
              <a:rPr lang="de-DE" dirty="0" smtClean="0">
                <a:solidFill>
                  <a:srgbClr val="8D0D1B"/>
                </a:solidFill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</a:br>
            <a:r>
              <a:rPr lang="de-DE" dirty="0" smtClean="0">
                <a:solidFill>
                  <a:srgbClr val="8D0D1B"/>
                </a:solidFill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  <a:t>(</a:t>
            </a:r>
            <a:r>
              <a:rPr lang="de-DE" dirty="0">
                <a:solidFill>
                  <a:srgbClr val="8D0D1B"/>
                </a:solidFill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  <a:t>Datenbankinfo-System)</a:t>
            </a:r>
          </a:p>
        </p:txBody>
      </p:sp>
      <p:sp>
        <p:nvSpPr>
          <p:cNvPr id="3" name="Textfeld 2"/>
          <p:cNvSpPr txBox="1"/>
          <p:nvPr/>
        </p:nvSpPr>
        <p:spPr>
          <a:xfrm rot="1324067">
            <a:off x="2607652" y="3812197"/>
            <a:ext cx="3399692" cy="175432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Digitaler Ort, an dem Datenbanken zu finden sind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Über einen Suchschlitz oder in einer Thematischen/Alphabetischen Liste zu finden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B8BF-86A1-4BD1-A37B-BECE153030A5}" type="slidenum">
              <a:rPr lang="de-DE" sz="1600" smtClean="0"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209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9922" y="357651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e-DE" dirty="0">
                <a:solidFill>
                  <a:srgbClr val="8D0D1B"/>
                </a:solidFill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  <a:t>EZB (Elektronische Zeitschriften Bibliothek)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543906" y="1984131"/>
            <a:ext cx="7127631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de-DE" dirty="0" smtClean="0"/>
              <a:t>Ein System, dass die von einer Bibliothek Lizensierten E-Journals (Elektronischen Zeitschriften) umfasst.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B8BF-86A1-4BD1-A37B-BECE153030A5}" type="slidenum">
              <a:rPr lang="de-DE" sz="1600" smtClean="0"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9594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36477" y="2744910"/>
            <a:ext cx="2878015" cy="1325563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8D0D1B"/>
                </a:solidFill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  <a:t>Fernleihe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919" r="100000">
                        <a14:foregroundMark x1="32195" y1="42195" x2="32195" y2="42195"/>
                        <a14:foregroundMark x1="32195" y1="42683" x2="32195" y2="42683"/>
                        <a14:foregroundMark x1="32195" y1="42927" x2="32358" y2="42927"/>
                        <a14:foregroundMark x1="25854" y1="47073" x2="25854" y2="47073"/>
                        <a14:foregroundMark x1="26016" y1="47317" x2="26016" y2="47317"/>
                        <a14:foregroundMark x1="26179" y1="47317" x2="26179" y2="4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46846" y="2117848"/>
            <a:ext cx="5857875" cy="390525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363540" y="875567"/>
            <a:ext cx="9589477" cy="1200329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Ausleihe zwischen Bibliotheken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Deine Bibliothek besorgt von anderen Bibliotheken Medien, die sie selbst nicht haben, die du aber benötigst.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Das ist natürlich an ein paar Bedingungen geknüpft.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B8BF-86A1-4BD1-A37B-BECE153030A5}" type="slidenum">
              <a:rPr lang="de-DE" sz="1600" smtClean="0"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2485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04 0.63379 L -0.04804 0.63379 C -0.04935 0.6287 -0.05078 0.62361 -0.05195 0.61829 C -0.05247 0.6162 -0.05234 0.61366 -0.05286 0.61157 C -0.05364 0.60903 -0.05482 0.60694 -0.05586 0.60463 C -0.05612 0.60185 -0.05625 0.59884 -0.05677 0.59606 C -0.05716 0.59375 -0.0582 0.59167 -0.05872 0.58935 C -0.05911 0.58704 -0.05937 0.58472 -0.05963 0.58241 C -0.06002 0.57685 -0.06015 0.57106 -0.06067 0.56528 C -0.0608 0.5625 -0.06133 0.55972 -0.06159 0.55671 C -0.06198 0.55347 -0.06224 0.55 -0.0625 0.54653 C -0.06289 0.53403 -0.06354 0.52153 -0.06354 0.50903 C -0.06276 0.35532 -0.06432 0.39074 -0.06067 0.31736 C -0.06028 0.28148 -0.06028 0.2456 -0.05963 0.20972 C -0.05963 0.20741 -0.05885 0.20532 -0.05872 0.20301 C -0.0582 0.19444 -0.05807 0.18588 -0.05768 0.17731 C -0.05807 0.09467 -0.05807 0.01204 -0.05872 -0.0706 C -0.05872 -0.07408 -0.05937 -0.07732 -0.05963 -0.08079 C -0.06002 -0.08472 -0.06028 -0.08889 -0.06067 -0.09283 C -0.06094 -0.10764 -0.06107 -0.12246 -0.06159 -0.13727 C -0.06185 -0.14583 -0.06302 -0.14977 -0.06445 -0.15787 C -0.06484 -0.15949 -0.06458 -0.16181 -0.06536 -0.16296 L -0.06836 -0.16621 C -0.06862 -0.16806 -0.06849 -0.17014 -0.06927 -0.17153 C -0.07357 -0.17917 -0.08138 -0.17269 -0.08567 -0.17153 C -0.08867 -0.1632 -0.08724 -0.16829 -0.08945 -0.15602 L -0.09036 -0.15093 C -0.09075 -0.14931 -0.09114 -0.14746 -0.0914 -0.14583 C -0.09271 -0.13611 -0.09205 -0.14121 -0.09336 -0.13033 C -0.09362 -0.10185 -0.09336 -0.07338 -0.09427 -0.04491 C -0.0944 -0.04236 -0.09544 -0.04028 -0.09622 -0.0382 C -0.09739 -0.03449 -0.1 -0.02778 -0.1 -0.02778 C -0.10416 -0.02894 -0.10846 -0.0294 -0.1125 -0.03125 C -0.11367 -0.03171 -0.11445 -0.0338 -0.11549 -0.03472 C -0.12344 -0.04167 -0.11289 -0.03009 -0.12122 -0.03982 C -0.12148 -0.04144 -0.12187 -0.04329 -0.12213 -0.04491 C -0.12291 -0.05 -0.12304 -0.05556 -0.12409 -0.06042 C -0.125 -0.06412 -0.12669 -0.06713 -0.12799 -0.0706 C -0.12929 -0.08542 -0.13021 -0.09213 -0.13086 -0.10648 C -0.13216 -0.13681 -0.1289 -0.12593 -0.13372 -0.13889 C -0.13437 -0.14352 -0.13346 -0.14977 -0.13567 -0.15255 C -0.13685 -0.1544 -0.13828 -0.15602 -0.13945 -0.15787 C -0.14023 -0.1588 -0.14062 -0.16042 -0.1414 -0.16111 C -0.14258 -0.16227 -0.14401 -0.16227 -0.14518 -0.16296 C -0.15039 -0.16111 -0.15586 -0.16134 -0.16067 -0.15787 C -0.16315 -0.15602 -0.16458 -0.15116 -0.1664 -0.14746 C -0.16705 -0.1463 -0.17057 -0.13773 -0.17122 -0.13565 C -0.17734 -0.11551 -0.1733 -0.12338 -0.17799 -0.11505 C -0.17825 -0.08148 -0.17734 -0.04769 -0.1789 -0.01412 C -0.17903 -0.01181 -0.18138 -0.01227 -0.18281 -0.0125 C -0.18607 -0.01296 -0.18919 -0.01482 -0.19232 -0.01597 C -0.19583 -0.02107 -0.20065 -0.02431 -0.20299 -0.03125 C -0.2039 -0.03403 -0.20482 -0.03704 -0.20586 -0.03982 C -0.20638 -0.04144 -0.20716 -0.04306 -0.20781 -0.04491 C -0.20846 -0.04722 -0.20898 -0.04954 -0.20963 -0.05185 C -0.21002 -0.05509 -0.21015 -0.0588 -0.21067 -0.06204 C -0.21354 -0.08125 -0.21315 -0.07153 -0.21445 -0.08588 C -0.21679 -0.1125 -0.21562 -0.10486 -0.21836 -0.12871 C -0.21888 -0.1338 -0.21953 -0.13889 -0.22031 -0.14398 C -0.22044 -0.14583 -0.2207 -0.14769 -0.22122 -0.14931 C -0.22239 -0.15278 -0.22383 -0.15602 -0.22513 -0.15949 C -0.22565 -0.1625 -0.22682 -0.17083 -0.2289 -0.17153 C -0.23255 -0.17246 -0.23828 -0.16875 -0.24232 -0.16621 C -0.24492 -0.16227 -0.24765 -0.15857 -0.25013 -0.1544 C -0.25091 -0.15278 -0.25117 -0.1507 -0.25195 -0.14931 C -0.25403 -0.1456 -0.25651 -0.14236 -0.25872 -0.13889 C -0.25963 -0.13565 -0.26094 -0.13241 -0.26159 -0.12871 C -0.26224 -0.12546 -0.26211 -0.12176 -0.26263 -0.11852 C -0.26302 -0.11505 -0.2638 -0.11158 -0.26445 -0.1081 C -0.26484 -0.10417 -0.26523 -0.10023 -0.26549 -0.0963 C -0.26614 -0.08195 -0.26666 -0.06783 -0.26732 -0.05347 C -0.26771 -0.04699 -0.26823 -0.04074 -0.26927 -0.03472 C -0.26992 -0.03125 -0.2707 -0.02801 -0.27122 -0.02454 C -0.27213 -0.01829 -0.272 -0.01528 -0.27513 -0.01065 C -0.27591 -0.00949 -0.27695 -0.00972 -0.27799 -0.00903 C -0.2862 -0.01482 -0.28528 -0.01273 -0.29245 -0.03287 C -0.29453 -0.03935 -0.29713 -0.05347 -0.29713 -0.05347 C -0.29752 -0.05695 -0.29791 -0.06042 -0.29817 -0.06366 C -0.30143 -0.10278 -0.29883 -0.07477 -0.30104 -0.09792 C -0.3013 -0.11736 -0.30143 -0.13681 -0.30195 -0.15602 C -0.30208 -0.15787 -0.30234 -0.15972 -0.30299 -0.16111 C -0.30364 -0.16273 -0.30495 -0.16343 -0.30586 -0.16458 C -0.31028 -0.16343 -0.3151 -0.16389 -0.31927 -0.16111 C -0.32148 -0.15972 -0.32226 -0.15486 -0.32409 -0.15255 L -0.32695 -0.14931 C -0.32929 -0.13681 -0.32838 -0.14236 -0.32995 -0.13218 C -0.33021 -0.08195 -0.33008 -0.03171 -0.33086 0.01829 C -0.33125 0.04004 -0.33307 0.04352 -0.33567 0.06273 C -0.33711 0.07292 -0.33828 0.08333 -0.33945 0.09352 C -0.33984 0.09861 -0.33997 0.10393 -0.34049 0.10903 C -0.34127 0.11759 -0.34271 0.12592 -0.34336 0.13449 C -0.35026 0.2331 -0.34075 0.13171 -0.34817 0.20625 C -0.34844 0.21319 -0.34883 0.22014 -0.34909 0.22685 C -0.34948 0.23495 -0.34948 0.24282 -0.35013 0.25069 C -0.35078 0.25879 -0.35221 0.26667 -0.35299 0.27477 C -0.36432 0.39421 -0.3539 0.29792 -0.36263 0.37569 C -0.36289 0.45254 -0.36302 0.5294 -0.36354 0.60648 C -0.36471 0.75 -0.36445 0.56366 -0.36445 0.63379 L -0.36445 0.63379 " pathEditMode="relative" ptsTypes="AAAAAAAAAAAAAAAAAAAAAAAAAAAAAAAAAAAAAAAAAAAAAAAAAAAAAAAAAAAAAAAAAAAAAAAAAAAAAAAAAAAAAAAAAAAAAAAAAAA">
                                      <p:cBhvr>
                                        <p:cTn id="9" dur="2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85213" y="1398221"/>
            <a:ext cx="2702169" cy="1325563"/>
          </a:xfrm>
        </p:spPr>
        <p:txBody>
          <a:bodyPr>
            <a:normAutofit/>
          </a:bodyPr>
          <a:lstStyle/>
          <a:p>
            <a:r>
              <a:rPr lang="de-DE" dirty="0" smtClean="0">
                <a:solidFill>
                  <a:srgbClr val="8D0D1B"/>
                </a:solidFill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  <a:t>Signatur</a:t>
            </a:r>
            <a:endParaRPr lang="de-DE" dirty="0">
              <a:solidFill>
                <a:srgbClr val="8D0D1B"/>
              </a:solidFill>
              <a:latin typeface="Futura" panose="02020800000000000000" pitchFamily="18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346205" y="3568212"/>
            <a:ext cx="5580184" cy="1200329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Gibt den genauen physischen Standort des Mediums 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Besteht meist aus Buchstaben und/oder Zahlen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i.d.R. auf den Buchrücken aufgeklebt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B8BF-86A1-4BD1-A37B-BECE153030A5}" type="slidenum">
              <a:rPr lang="de-DE" sz="1600" smtClean="0"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356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94692" y="3002818"/>
            <a:ext cx="9466385" cy="1325563"/>
          </a:xfrm>
        </p:spPr>
        <p:txBody>
          <a:bodyPr>
            <a:normAutofit/>
          </a:bodyPr>
          <a:lstStyle/>
          <a:p>
            <a:pPr algn="ctr"/>
            <a:r>
              <a:rPr lang="de-DE" dirty="0">
                <a:solidFill>
                  <a:srgbClr val="8D0D1B"/>
                </a:solidFill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  <a:t>PPN </a:t>
            </a:r>
            <a:r>
              <a:rPr lang="de-DE" dirty="0" smtClean="0">
                <a:solidFill>
                  <a:srgbClr val="8D0D1B"/>
                </a:solidFill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  <a:t/>
            </a:r>
            <a:br>
              <a:rPr lang="de-DE" dirty="0" smtClean="0">
                <a:solidFill>
                  <a:srgbClr val="8D0D1B"/>
                </a:solidFill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</a:br>
            <a:r>
              <a:rPr lang="de-DE" dirty="0" smtClean="0">
                <a:solidFill>
                  <a:srgbClr val="8D0D1B"/>
                </a:solidFill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  <a:t>(</a:t>
            </a:r>
            <a:r>
              <a:rPr lang="de-DE" dirty="0">
                <a:solidFill>
                  <a:srgbClr val="8D0D1B"/>
                </a:solidFill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  <a:t>Pica </a:t>
            </a:r>
            <a:r>
              <a:rPr lang="de-DE" dirty="0" err="1">
                <a:solidFill>
                  <a:srgbClr val="8D0D1B"/>
                </a:solidFill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  <a:t>Produktions</a:t>
            </a:r>
            <a:r>
              <a:rPr lang="de-DE" dirty="0">
                <a:solidFill>
                  <a:srgbClr val="8D0D1B"/>
                </a:solidFill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  <a:t> </a:t>
            </a:r>
            <a:r>
              <a:rPr lang="de-DE" dirty="0" smtClean="0">
                <a:solidFill>
                  <a:srgbClr val="8D0D1B"/>
                </a:solidFill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  <a:t>Nummer)</a:t>
            </a:r>
            <a:endParaRPr lang="de-DE" dirty="0">
              <a:solidFill>
                <a:srgbClr val="8D0D1B"/>
              </a:solidFill>
              <a:latin typeface="Futura" panose="02020800000000000000" pitchFamily="18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919" r="100000">
                        <a14:foregroundMark x1="32195" y1="42195" x2="32195" y2="42195"/>
                        <a14:foregroundMark x1="32195" y1="42683" x2="32195" y2="42683"/>
                        <a14:foregroundMark x1="32195" y1="42927" x2="32358" y2="42927"/>
                        <a14:foregroundMark x1="25854" y1="47073" x2="25854" y2="47073"/>
                        <a14:foregroundMark x1="26016" y1="47317" x2="26016" y2="47317"/>
                        <a14:foregroundMark x1="26179" y1="47317" x2="26179" y2="4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96720" y="3328515"/>
            <a:ext cx="5857875" cy="390525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223843" y="716595"/>
            <a:ext cx="5603631" cy="1200329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Katalog 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Identifiziert das Medium im Katalog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Erleichterte Suche, wenn man die PPN des gesuchten Mediums kennt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B8BF-86A1-4BD1-A37B-BECE153030A5}" type="slidenum">
              <a:rPr lang="de-DE" sz="1600" smtClean="0"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478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02710" y="2544907"/>
            <a:ext cx="5461000" cy="1325563"/>
          </a:xfrm>
        </p:spPr>
        <p:txBody>
          <a:bodyPr/>
          <a:lstStyle/>
          <a:p>
            <a:r>
              <a:rPr lang="de-DE" sz="4800" dirty="0">
                <a:solidFill>
                  <a:srgbClr val="8D0D1B"/>
                </a:solidFill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  <a:t>Was ist die SUB?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B8BF-86A1-4BD1-A37B-BECE153030A5}" type="slidenum">
              <a:rPr lang="de-DE" sz="1600" smtClean="0"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579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" y="288925"/>
            <a:ext cx="11906250" cy="1325563"/>
          </a:xfrm>
        </p:spPr>
        <p:txBody>
          <a:bodyPr>
            <a:normAutofit/>
          </a:bodyPr>
          <a:lstStyle/>
          <a:p>
            <a:pPr algn="ctr"/>
            <a:r>
              <a:rPr lang="de-DE" dirty="0">
                <a:solidFill>
                  <a:srgbClr val="8D0D1B"/>
                </a:solidFill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  <a:t>Über die </a:t>
            </a:r>
            <a:r>
              <a:rPr lang="de-DE" dirty="0" smtClean="0">
                <a:solidFill>
                  <a:srgbClr val="8D0D1B"/>
                </a:solidFill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  <a:t/>
            </a:r>
            <a:br>
              <a:rPr lang="de-DE" dirty="0" smtClean="0">
                <a:solidFill>
                  <a:srgbClr val="8D0D1B"/>
                </a:solidFill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</a:br>
            <a:r>
              <a:rPr lang="de-DE" dirty="0" smtClean="0">
                <a:solidFill>
                  <a:srgbClr val="8D0D1B"/>
                </a:solidFill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  <a:t>Staats- und Universitätsbibliothek</a:t>
            </a:r>
            <a:endParaRPr lang="de-DE" dirty="0">
              <a:solidFill>
                <a:srgbClr val="8D0D1B"/>
              </a:solidFill>
              <a:latin typeface="Futura" panose="02020800000000000000" pitchFamily="18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47725" y="2482850"/>
            <a:ext cx="10515600" cy="33178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dirty="0" smtClean="0"/>
              <a:t>Auch „</a:t>
            </a:r>
            <a:r>
              <a:rPr lang="de-DE" dirty="0" err="1" smtClean="0"/>
              <a:t>Stabi</a:t>
            </a:r>
            <a:r>
              <a:rPr lang="de-DE" dirty="0" smtClean="0"/>
              <a:t>“ oder „SUB“ genannt</a:t>
            </a:r>
          </a:p>
          <a:p>
            <a:pPr>
              <a:lnSpc>
                <a:spcPct val="150000"/>
              </a:lnSpc>
            </a:pPr>
            <a:r>
              <a:rPr lang="de-DE" dirty="0" smtClean="0"/>
              <a:t>Standort: zentral auf dem Uni Campus der UHH</a:t>
            </a:r>
          </a:p>
          <a:p>
            <a:pPr>
              <a:lnSpc>
                <a:spcPct val="150000"/>
              </a:lnSpc>
            </a:pPr>
            <a:r>
              <a:rPr lang="de-DE" dirty="0" smtClean="0"/>
              <a:t>Bestand ca. 5 Millionen print- und elektronische Medien</a:t>
            </a:r>
          </a:p>
          <a:p>
            <a:pPr>
              <a:lnSpc>
                <a:spcPct val="150000"/>
              </a:lnSpc>
            </a:pPr>
            <a:r>
              <a:rPr lang="de-DE" dirty="0" smtClean="0"/>
              <a:t>Magazinbibliothek</a:t>
            </a:r>
          </a:p>
          <a:p>
            <a:pPr>
              <a:lnSpc>
                <a:spcPct val="150000"/>
              </a:lnSpc>
            </a:pPr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B8BF-86A1-4BD1-A37B-BECE153030A5}" type="slidenum">
              <a:rPr lang="de-DE" sz="1600" smtClean="0"/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755950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800" dirty="0">
                <a:solidFill>
                  <a:srgbClr val="8D0D1B"/>
                </a:solidFill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  <a:t>Wer kann die Bibliothek nutzen?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Studierende</a:t>
            </a:r>
          </a:p>
          <a:p>
            <a:r>
              <a:rPr lang="de-DE" dirty="0" smtClean="0"/>
              <a:t>Professoren &amp; andere Dozenten und Lehrende an den Universitäten</a:t>
            </a:r>
          </a:p>
          <a:p>
            <a:r>
              <a:rPr lang="de-DE" dirty="0" smtClean="0"/>
              <a:t>Forscher &amp; Wissenschaftler</a:t>
            </a:r>
          </a:p>
          <a:p>
            <a:r>
              <a:rPr lang="de-DE" dirty="0" smtClean="0"/>
              <a:t>Hamburg interessierte </a:t>
            </a:r>
            <a:r>
              <a:rPr lang="de-DE" dirty="0"/>
              <a:t>&amp; Hamburger Bürger</a:t>
            </a:r>
          </a:p>
          <a:p>
            <a:r>
              <a:rPr lang="de-DE" dirty="0" err="1"/>
              <a:t>Schüler:innen</a:t>
            </a:r>
            <a:r>
              <a:rPr lang="de-DE" dirty="0"/>
              <a:t> &amp; </a:t>
            </a:r>
            <a:r>
              <a:rPr lang="de-DE" dirty="0" err="1"/>
              <a:t>Lehrer:innen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 algn="ctr">
              <a:buNone/>
            </a:pPr>
            <a:r>
              <a:rPr lang="de-DE" sz="4000" dirty="0" smtClean="0"/>
              <a:t>Die Bibliothek ist offen für alle!</a:t>
            </a:r>
            <a:endParaRPr lang="de-DE" sz="4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B8BF-86A1-4BD1-A37B-BECE153030A5}" type="slidenum">
              <a:rPr lang="de-DE" sz="1600" smtClean="0"/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2402867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65087"/>
            <a:ext cx="10515600" cy="1325563"/>
          </a:xfrm>
        </p:spPr>
        <p:txBody>
          <a:bodyPr>
            <a:normAutofit/>
          </a:bodyPr>
          <a:lstStyle/>
          <a:p>
            <a:r>
              <a:rPr lang="de-DE" sz="4800" dirty="0">
                <a:solidFill>
                  <a:srgbClr val="8D0D1B"/>
                </a:solidFill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  <a:t>r</a:t>
            </a:r>
            <a:r>
              <a:rPr lang="de-DE" sz="4800" dirty="0" smtClean="0">
                <a:solidFill>
                  <a:srgbClr val="8D0D1B"/>
                </a:solidFill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  <a:t>äumlicher Aufbau der SUB</a:t>
            </a:r>
            <a:endParaRPr lang="de-DE" sz="4800" dirty="0">
              <a:solidFill>
                <a:srgbClr val="8D0D1B"/>
              </a:solidFill>
              <a:latin typeface="Futura" panose="02020800000000000000" pitchFamily="18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90625" y="1143000"/>
            <a:ext cx="10477500" cy="55530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 smtClean="0"/>
              <a:t>Erdgeschoss</a:t>
            </a:r>
          </a:p>
          <a:p>
            <a:pPr lvl="1"/>
            <a:r>
              <a:rPr lang="de-DE" sz="2000" dirty="0" smtClean="0"/>
              <a:t>Ausleihzentrum (inkl. Lehrbuchsammlung, SB-Bereich, Abholregale und Rückgaberegal)</a:t>
            </a:r>
          </a:p>
          <a:p>
            <a:pPr lvl="1"/>
            <a:r>
              <a:rPr lang="de-DE" sz="2000" dirty="0" smtClean="0"/>
              <a:t>Infotheke</a:t>
            </a:r>
          </a:p>
          <a:p>
            <a:pPr lvl="1"/>
            <a:r>
              <a:rPr lang="de-DE" sz="2000" dirty="0" smtClean="0"/>
              <a:t>Ausstellungsraum</a:t>
            </a:r>
          </a:p>
          <a:p>
            <a:pPr lvl="1"/>
            <a:r>
              <a:rPr lang="de-DE" sz="2000" dirty="0" smtClean="0"/>
              <a:t>Café Carl </a:t>
            </a:r>
          </a:p>
          <a:p>
            <a:pPr lvl="1"/>
            <a:r>
              <a:rPr lang="de-DE" sz="2000" dirty="0" smtClean="0"/>
              <a:t>Leiser Arbeitsbereich</a:t>
            </a:r>
          </a:p>
          <a:p>
            <a:pPr marL="0" indent="0">
              <a:buNone/>
            </a:pPr>
            <a:r>
              <a:rPr lang="de-DE" sz="2400" dirty="0" smtClean="0"/>
              <a:t>1. Etage</a:t>
            </a:r>
          </a:p>
          <a:p>
            <a:pPr lvl="1"/>
            <a:r>
              <a:rPr lang="de-DE" sz="2000" dirty="0" smtClean="0"/>
              <a:t>Informationszentrum (inkl. Auskunft, Arbeitsplätzen &amp; Borchert Box)</a:t>
            </a:r>
          </a:p>
          <a:p>
            <a:pPr lvl="1"/>
            <a:r>
              <a:rPr lang="de-DE" sz="2000" dirty="0" smtClean="0"/>
              <a:t>Lesesaal</a:t>
            </a:r>
          </a:p>
          <a:p>
            <a:pPr lvl="1"/>
            <a:r>
              <a:rPr lang="de-DE" sz="2000" dirty="0" smtClean="0"/>
              <a:t>Vortragsraum</a:t>
            </a:r>
          </a:p>
          <a:p>
            <a:pPr marL="0" indent="0">
              <a:buNone/>
            </a:pPr>
            <a:r>
              <a:rPr lang="de-DE" sz="2400" dirty="0" smtClean="0"/>
              <a:t>2. Etage</a:t>
            </a:r>
          </a:p>
          <a:p>
            <a:pPr lvl="1"/>
            <a:r>
              <a:rPr lang="de-DE" sz="2000" dirty="0" smtClean="0"/>
              <a:t>Lesesaal</a:t>
            </a:r>
          </a:p>
          <a:p>
            <a:pPr lvl="1"/>
            <a:r>
              <a:rPr lang="de-DE" sz="2000" dirty="0" smtClean="0"/>
              <a:t>Gruppenarbeitsbereich</a:t>
            </a:r>
          </a:p>
          <a:p>
            <a:pPr lvl="1"/>
            <a:r>
              <a:rPr lang="de-DE" sz="2000" dirty="0" err="1" smtClean="0"/>
              <a:t>MediaLab</a:t>
            </a:r>
            <a:endParaRPr lang="de-DE" sz="2000" dirty="0" smtClean="0"/>
          </a:p>
          <a:p>
            <a:pPr lvl="1"/>
            <a:r>
              <a:rPr lang="de-DE" sz="2000" dirty="0" smtClean="0"/>
              <a:t>Kreativbereich</a:t>
            </a:r>
            <a:endParaRPr lang="de-DE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B8BF-86A1-4BD1-A37B-BECE153030A5}" type="slidenum">
              <a:rPr lang="de-DE" sz="1600" smtClean="0"/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847134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 txBox="1">
            <a:spLocks noGrp="1"/>
          </p:cNvSpPr>
          <p:nvPr>
            <p:ph idx="1"/>
          </p:nvPr>
        </p:nvSpPr>
        <p:spPr>
          <a:xfrm>
            <a:off x="3504391" y="1448538"/>
            <a:ext cx="4094843" cy="7571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DE" sz="4800" dirty="0" smtClean="0">
                <a:solidFill>
                  <a:srgbClr val="8D0D1B"/>
                </a:solidFill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  <a:t>Erdgeschoss</a:t>
            </a:r>
            <a:endParaRPr lang="de-DE" sz="4800" dirty="0">
              <a:solidFill>
                <a:srgbClr val="8D0D1B"/>
              </a:solidFill>
              <a:latin typeface="Futura" panose="02020800000000000000" pitchFamily="18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" y="431855"/>
            <a:ext cx="3284920" cy="460788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004" y="0"/>
            <a:ext cx="4351996" cy="289707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086" y="3749376"/>
            <a:ext cx="3982220" cy="310862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3453" y="0"/>
            <a:ext cx="1803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Ausleihzentrum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0321637" y="3380044"/>
            <a:ext cx="2119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Ausstellungsraum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7913716" y="2897076"/>
            <a:ext cx="1803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Abholregale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360" y="3380044"/>
            <a:ext cx="4189853" cy="2942492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3590360" y="2918090"/>
            <a:ext cx="1438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Infotheke</a:t>
            </a:r>
            <a:endParaRPr lang="de-DE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>
          <a:xfrm>
            <a:off x="5361791" y="6468399"/>
            <a:ext cx="2743200" cy="365125"/>
          </a:xfrm>
        </p:spPr>
        <p:txBody>
          <a:bodyPr/>
          <a:lstStyle/>
          <a:p>
            <a:fld id="{1D6AB8BF-86A1-4BD1-A37B-BECE153030A5}" type="slidenum">
              <a:rPr lang="de-DE" sz="1600" smtClean="0"/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7145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4"/>
          <p:cNvCxnSpPr/>
          <p:nvPr/>
        </p:nvCxnSpPr>
        <p:spPr>
          <a:xfrm flipH="1">
            <a:off x="5812972" y="0"/>
            <a:ext cx="18661" cy="6858000"/>
          </a:xfrm>
          <a:prstGeom prst="line">
            <a:avLst/>
          </a:prstGeom>
          <a:ln w="57150">
            <a:solidFill>
              <a:srgbClr val="8D0D1B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373224" y="3167390"/>
            <a:ext cx="502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rgbClr val="8D0D1B"/>
                </a:solidFill>
                <a:latin typeface="Futura Hv BT" panose="020B0702020204020204" pitchFamily="34" charset="0"/>
              </a:rPr>
              <a:t>Wissenschaftliche Bibliothek</a:t>
            </a:r>
            <a:endParaRPr lang="de-DE" sz="2800" dirty="0">
              <a:solidFill>
                <a:srgbClr val="8D0D1B"/>
              </a:solidFill>
              <a:latin typeface="Futura Hv BT" panose="020B070202020402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109926" y="3167390"/>
            <a:ext cx="4422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rgbClr val="8D0D1B"/>
                </a:solidFill>
                <a:latin typeface="Futura Hv BT" panose="020B0702020204020204" pitchFamily="34" charset="0"/>
              </a:rPr>
              <a:t>Öffentliche Bibliothek</a:t>
            </a:r>
            <a:endParaRPr lang="de-DE" sz="2800" dirty="0">
              <a:solidFill>
                <a:srgbClr val="8D0D1B"/>
              </a:solidFill>
              <a:latin typeface="Futura Hv BT" panose="020B0702020204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8163" y="1345248"/>
            <a:ext cx="1971674" cy="985837"/>
          </a:xfrm>
          <a:prstGeom prst="rect">
            <a:avLst/>
          </a:prstGeom>
        </p:spPr>
      </p:pic>
      <p:pic>
        <p:nvPicPr>
          <p:cNvPr id="9" name="Inhaltsplatzhalter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454" y="721033"/>
            <a:ext cx="1881139" cy="1610052"/>
          </a:xfrm>
          <a:solidFill>
            <a:srgbClr val="FFFACF"/>
          </a:solidFill>
        </p:spPr>
      </p:pic>
      <p:sp>
        <p:nvSpPr>
          <p:cNvPr id="3" name="Textfeld 2"/>
          <p:cNvSpPr txBox="1"/>
          <p:nvPr/>
        </p:nvSpPr>
        <p:spPr>
          <a:xfrm>
            <a:off x="6774024" y="4554445"/>
            <a:ext cx="1184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Romane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8033657" y="4196410"/>
            <a:ext cx="73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Krimi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59012" y="4954555"/>
            <a:ext cx="1026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DVDs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9144000" y="4377384"/>
            <a:ext cx="1017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CDs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9255967" y="4954555"/>
            <a:ext cx="146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Zeitschriften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10422294" y="4377384"/>
            <a:ext cx="117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Zeitungen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373224" y="4596520"/>
            <a:ext cx="1386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Fachbücher</a:t>
            </a:r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1212784" y="5139221"/>
            <a:ext cx="1761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Fachzeitschriften</a:t>
            </a:r>
            <a:endParaRPr lang="de-DE" dirty="0"/>
          </a:p>
        </p:txBody>
      </p:sp>
      <p:sp>
        <p:nvSpPr>
          <p:cNvPr id="16" name="Textfeld 15"/>
          <p:cNvSpPr txBox="1"/>
          <p:nvPr/>
        </p:nvSpPr>
        <p:spPr>
          <a:xfrm>
            <a:off x="1519269" y="4203749"/>
            <a:ext cx="1953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w</a:t>
            </a:r>
            <a:r>
              <a:rPr lang="de-DE" dirty="0" smtClean="0"/>
              <a:t>issenschaftliche Arbeiten</a:t>
            </a:r>
            <a:endParaRPr lang="de-DE" dirty="0"/>
          </a:p>
        </p:txBody>
      </p:sp>
      <p:sp>
        <p:nvSpPr>
          <p:cNvPr id="17" name="Textfeld 16"/>
          <p:cNvSpPr txBox="1"/>
          <p:nvPr/>
        </p:nvSpPr>
        <p:spPr>
          <a:xfrm>
            <a:off x="3313999" y="5040053"/>
            <a:ext cx="1838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w</a:t>
            </a:r>
            <a:r>
              <a:rPr lang="de-DE" dirty="0" smtClean="0"/>
              <a:t>issenschaftliche Aufsätze</a:t>
            </a:r>
            <a:endParaRPr lang="de-DE" dirty="0"/>
          </a:p>
        </p:txBody>
      </p:sp>
      <p:sp>
        <p:nvSpPr>
          <p:cNvPr id="18" name="Textfeld 17"/>
          <p:cNvSpPr txBox="1"/>
          <p:nvPr/>
        </p:nvSpPr>
        <p:spPr>
          <a:xfrm>
            <a:off x="3735192" y="4377384"/>
            <a:ext cx="1812201" cy="377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Lehrbücher</a:t>
            </a:r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B8BF-86A1-4BD1-A37B-BECE153030A5}" type="slidenum">
              <a:rPr lang="de-DE" sz="1600" smtClean="0"/>
              <a:t>3</a:t>
            </a:fld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731569025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566" y="85656"/>
            <a:ext cx="4413739" cy="2938898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1" y="3844069"/>
            <a:ext cx="4404270" cy="291904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909879" y="2850048"/>
            <a:ext cx="28956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4800" dirty="0" smtClean="0">
                <a:solidFill>
                  <a:srgbClr val="8D0D1B"/>
                </a:solidFill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  <a:t>1. Etage</a:t>
            </a:r>
            <a:endParaRPr lang="de-DE" sz="4800" dirty="0">
              <a:solidFill>
                <a:srgbClr val="8D0D1B"/>
              </a:solidFill>
              <a:latin typeface="Futura" panose="02020800000000000000" pitchFamily="18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035" y="3830522"/>
            <a:ext cx="4404270" cy="293259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9919" r="100000">
                        <a14:foregroundMark x1="32195" y1="42195" x2="32195" y2="42195"/>
                        <a14:foregroundMark x1="32195" y1="42683" x2="32195" y2="42683"/>
                        <a14:foregroundMark x1="32195" y1="42927" x2="32358" y2="42927"/>
                        <a14:foregroundMark x1="25854" y1="47073" x2="25854" y2="47073"/>
                        <a14:foregroundMark x1="26016" y1="47317" x2="26016" y2="47317"/>
                        <a14:foregroundMark x1="26179" y1="47317" x2="26179" y2="4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3"/>
          <a:stretch/>
        </p:blipFill>
        <p:spPr>
          <a:xfrm rot="5400000">
            <a:off x="3247369" y="2923398"/>
            <a:ext cx="5858020" cy="3905250"/>
          </a:xfrm>
          <a:prstGeom prst="rect">
            <a:avLst/>
          </a:prstGeom>
        </p:spPr>
      </p:pic>
      <p:grpSp>
        <p:nvGrpSpPr>
          <p:cNvPr id="10" name="Gruppieren 9"/>
          <p:cNvGrpSpPr/>
          <p:nvPr/>
        </p:nvGrpSpPr>
        <p:grpSpPr>
          <a:xfrm>
            <a:off x="819739" y="294290"/>
            <a:ext cx="2858557" cy="2730264"/>
            <a:chOff x="4978400" y="2368209"/>
            <a:chExt cx="2858557" cy="2730264"/>
          </a:xfrm>
        </p:grpSpPr>
        <p:sp>
          <p:nvSpPr>
            <p:cNvPr id="11" name="Rechteck 10"/>
            <p:cNvSpPr/>
            <p:nvPr/>
          </p:nvSpPr>
          <p:spPr>
            <a:xfrm>
              <a:off x="4992157" y="2368209"/>
              <a:ext cx="2844800" cy="2730264"/>
            </a:xfrm>
            <a:prstGeom prst="rect">
              <a:avLst/>
            </a:prstGeom>
            <a:solidFill>
              <a:srgbClr val="8D0D1B"/>
            </a:solidFill>
            <a:ln>
              <a:solidFill>
                <a:srgbClr val="8D0D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Ellipse 11"/>
            <p:cNvSpPr/>
            <p:nvPr/>
          </p:nvSpPr>
          <p:spPr>
            <a:xfrm>
              <a:off x="4978400" y="2368209"/>
              <a:ext cx="2844800" cy="273026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8D0D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5969182" y="2409902"/>
              <a:ext cx="863236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600" dirty="0" smtClean="0">
                  <a:solidFill>
                    <a:srgbClr val="8D0D1B"/>
                  </a:solidFill>
                  <a:latin typeface="Elephant" panose="02020904090505020303" pitchFamily="18" charset="0"/>
                </a:rPr>
                <a:t>i</a:t>
              </a:r>
              <a:endParaRPr lang="de-DE" sz="16600" dirty="0">
                <a:solidFill>
                  <a:srgbClr val="8D0D1B"/>
                </a:solidFill>
                <a:latin typeface="Elephant" panose="02020904090505020303" pitchFamily="18" charset="0"/>
              </a:endParaRPr>
            </a:p>
          </p:txBody>
        </p:sp>
      </p:grp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9919" r="100000">
                        <a14:foregroundMark x1="32195" y1="42195" x2="32195" y2="42195"/>
                        <a14:foregroundMark x1="32195" y1="42683" x2="32195" y2="42683"/>
                        <a14:foregroundMark x1="32195" y1="42927" x2="32358" y2="42927"/>
                        <a14:foregroundMark x1="25854" y1="47073" x2="25854" y2="47073"/>
                        <a14:foregroundMark x1="26016" y1="47317" x2="26016" y2="47317"/>
                        <a14:foregroundMark x1="26179" y1="47317" x2="26179" y2="4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3"/>
          <a:stretch/>
        </p:blipFill>
        <p:spPr>
          <a:xfrm rot="18825412">
            <a:off x="7135264" y="-397521"/>
            <a:ext cx="5858020" cy="390525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9919" r="100000">
                        <a14:foregroundMark x1="32195" y1="42195" x2="32195" y2="42195"/>
                        <a14:foregroundMark x1="32195" y1="42683" x2="32195" y2="42683"/>
                        <a14:foregroundMark x1="32195" y1="42927" x2="32358" y2="42927"/>
                        <a14:foregroundMark x1="25854" y1="47073" x2="25854" y2="47073"/>
                        <a14:foregroundMark x1="26016" y1="47317" x2="26016" y2="47317"/>
                        <a14:foregroundMark x1="26179" y1="47317" x2="26179" y2="4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3"/>
          <a:stretch/>
        </p:blipFill>
        <p:spPr>
          <a:xfrm rot="5400000">
            <a:off x="-478309" y="4196018"/>
            <a:ext cx="5858020" cy="3905250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74551" y="3464324"/>
            <a:ext cx="3031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Auskunft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7676566" y="3024554"/>
            <a:ext cx="4284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Arbeitsplätze im Informationszentrum 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9812657" y="3526225"/>
            <a:ext cx="2271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Eingang zum Lesesaal</a:t>
            </a:r>
            <a:endParaRPr lang="de-DE" dirty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B8BF-86A1-4BD1-A37B-BECE153030A5}" type="slidenum">
              <a:rPr lang="de-DE" sz="1600" smtClean="0"/>
              <a:t>30</a:t>
            </a:fld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701153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3" fill="hold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3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3" fill="hold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xit" presetSubtype="3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9" presetClass="entr" presetSubtype="0" decel="10000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 txBox="1">
            <a:spLocks noGrp="1"/>
          </p:cNvSpPr>
          <p:nvPr>
            <p:ph idx="1"/>
          </p:nvPr>
        </p:nvSpPr>
        <p:spPr>
          <a:xfrm>
            <a:off x="4715328" y="3364139"/>
            <a:ext cx="2761343" cy="7571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DE" sz="4800" dirty="0">
                <a:solidFill>
                  <a:srgbClr val="8D0D1B"/>
                </a:solidFill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  <a:t>2</a:t>
            </a:r>
            <a:r>
              <a:rPr lang="de-DE" sz="4800" dirty="0" smtClean="0">
                <a:solidFill>
                  <a:srgbClr val="8D0D1B"/>
                </a:solidFill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  <a:t>. Etage</a:t>
            </a:r>
            <a:endParaRPr lang="de-DE" sz="4800" dirty="0">
              <a:solidFill>
                <a:srgbClr val="8D0D1B"/>
              </a:solidFill>
              <a:latin typeface="Futura" panose="02020800000000000000" pitchFamily="18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919" r="100000">
                        <a14:foregroundMark x1="32195" y1="42195" x2="32195" y2="42195"/>
                        <a14:foregroundMark x1="32195" y1="42683" x2="32195" y2="42683"/>
                        <a14:foregroundMark x1="32195" y1="42927" x2="32358" y2="42927"/>
                        <a14:foregroundMark x1="25854" y1="47073" x2="25854" y2="47073"/>
                        <a14:foregroundMark x1="26016" y1="47317" x2="26016" y2="47317"/>
                        <a14:foregroundMark x1="26179" y1="47317" x2="26179" y2="4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3"/>
          <a:stretch/>
        </p:blipFill>
        <p:spPr>
          <a:xfrm rot="5400000">
            <a:off x="3247369" y="3329798"/>
            <a:ext cx="5858020" cy="390525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79"/>
          <a:stretch/>
        </p:blipFill>
        <p:spPr>
          <a:xfrm>
            <a:off x="0" y="0"/>
            <a:ext cx="3372812" cy="336413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508" y="1272554"/>
            <a:ext cx="3131474" cy="49403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2704"/>
            <a:ext cx="4693853" cy="312464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919" r="100000">
                        <a14:foregroundMark x1="32195" y1="42195" x2="32195" y2="42195"/>
                        <a14:foregroundMark x1="32195" y1="42683" x2="32195" y2="42683"/>
                        <a14:foregroundMark x1="32195" y1="42927" x2="32358" y2="42927"/>
                        <a14:foregroundMark x1="25854" y1="47073" x2="25854" y2="47073"/>
                        <a14:foregroundMark x1="26016" y1="47317" x2="26016" y2="47317"/>
                        <a14:foregroundMark x1="26179" y1="47317" x2="26179" y2="4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3"/>
          <a:stretch/>
        </p:blipFill>
        <p:spPr>
          <a:xfrm rot="2629388">
            <a:off x="8034425" y="3352402"/>
            <a:ext cx="5858020" cy="390525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919" r="100000">
                        <a14:foregroundMark x1="32195" y1="42195" x2="32195" y2="42195"/>
                        <a14:foregroundMark x1="32195" y1="42683" x2="32195" y2="42683"/>
                        <a14:foregroundMark x1="32195" y1="42927" x2="32358" y2="42927"/>
                        <a14:foregroundMark x1="25854" y1="47073" x2="25854" y2="47073"/>
                        <a14:foregroundMark x1="26016" y1="47317" x2="26016" y2="47317"/>
                        <a14:foregroundMark x1="26179" y1="47317" x2="26179" y2="4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3"/>
          <a:stretch/>
        </p:blipFill>
        <p:spPr>
          <a:xfrm rot="16200000">
            <a:off x="-4482552" y="392185"/>
            <a:ext cx="6797820" cy="3905250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3372812" y="0"/>
            <a:ext cx="1921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Lesesaal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3435798" y="3364139"/>
            <a:ext cx="2014461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MediaLab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8607778" y="903222"/>
            <a:ext cx="2810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Gruppenarbeitsbereich</a:t>
            </a:r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B8BF-86A1-4BD1-A37B-BECE153030A5}" type="slidenum">
              <a:rPr lang="de-DE" sz="1600" smtClean="0"/>
              <a:t>31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9630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xit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0.0056 0.07315 L 0.0056 0.07361 C 0.03607 0.07523 0.08411 0.08009 0.11523 0.08009 L 0.36484 0.07754 C 0.3664 0.07685 0.36823 0.07616 0.36992 0.07523 C 0.37448 0.07245 0.3776 0.07037 0.38125 0.06412 C 0.38359 0.05972 0.38398 0.05625 0.38502 0.05069 C 0.3845 0.0456 0.38489 0.03981 0.38372 0.03518 C 0.3832 0.03264 0.38125 0.03148 0.37995 0.03079 C 0.37747 0.0287 0.36784 0.02291 0.36354 0.02176 C 0.36054 0.0206 0.35755 0.02014 0.35482 0.01967 C 0.35221 0.01782 0.34974 0.01597 0.34726 0.01528 C 0.33737 0.01157 0.33086 0.00903 0.3194 0.00833 C 0.2845 0.00648 0.24961 0.00671 0.21484 0.00602 C 0.20664 0.00532 0.1987 0.00486 0.19088 0.0037 C 0.18281 0.00254 0.17474 -0.00046 0.16692 -0.0007 C 0.1362 -0.00255 0.10534 -0.00232 0.07474 -0.00278 L 0.06849 -0.00509 C 0.06445 -0.00625 0.05898 -0.00787 0.05482 -0.00949 C 0.05338 -0.01019 0.05221 -0.01134 0.05104 -0.01181 C 0.04739 -0.01343 0.04323 -0.01482 0.03958 -0.01621 C 0.03841 -0.0169 0.03711 -0.01829 0.03567 -0.01852 C 0.03281 -0.01968 0.02982 -0.02014 0.02708 -0.0206 C 0.02448 -0.025 0.02135 -0.02917 0.01953 -0.03403 L 0.01445 -0.04746 C 0.01484 -0.06088 0.01393 -0.07477 0.01562 -0.08773 C 0.01601 -0.09028 0.02226 -0.09653 0.02448 -0.09653 L 0.3737 -0.09884 C 0.38281 -0.10972 0.38021 -0.10394 0.37617 -0.14144 C 0.37578 -0.14537 0.37357 -0.14746 0.37239 -0.15023 C 0.37057 -0.15463 0.36992 -0.16088 0.36732 -0.16366 C 0.36419 -0.16783 0.36224 -0.17037 0.35859 -0.17246 C 0.35677 -0.17361 0.35508 -0.17431 0.35351 -0.175 C 0.35208 -0.1757 0.35104 -0.17639 0.34974 -0.17685 C 0.33958 -0.17639 0.32942 -0.17616 0.3194 -0.175 C 0.3164 -0.17454 0.31341 -0.17431 0.31041 -0.17246 C 0.30911 -0.17222 0.30833 -0.16921 0.30664 -0.16806 C 0.30338 -0.16574 0.29075 -0.16412 0.28906 -0.16366 L 0.00429 -0.16574 C 0.00286 -0.16597 0.00169 -0.16875 0.00052 -0.17037 C -0.00183 -0.175 -0.00209 -0.17871 -0.00326 -0.1838 C -0.00274 -0.19121 -0.00261 -0.19861 -0.00196 -0.20602 C -0.0017 -0.2088 -0.0017 -0.21158 -0.00065 -0.21273 C 0.00065 -0.21482 0.00273 -0.21435 0.00429 -0.21528 C 0.00573 -0.21597 0.0069 -0.21736 0.00807 -0.21736 L 0.29414 -0.21945 C 0.29752 -0.22014 0.30091 -0.22153 0.30416 -0.22176 C 0.31432 -0.22315 0.32448 -0.22246 0.33463 -0.22384 C 0.3388 -0.22523 0.34297 -0.22732 0.34726 -0.22847 C 0.35 -0.22963 0.35299 -0.23033 0.35599 -0.23056 C 0.35729 -0.23171 0.35833 -0.23264 0.35976 -0.2331 C 0.37161 -0.2375 0.36484 -0.2331 0.3737 -0.2375 C 0.375 -0.2382 0.37617 -0.23889 0.37747 -0.23959 C 0.37877 -0.24097 0.37995 -0.24259 0.38125 -0.24398 C 0.38073 -0.24931 0.38047 -0.25463 0.37995 -0.25972 C 0.3776 -0.27963 0.3707 -0.26852 0.35482 -0.26898 L 0.10638 -0.27338 C 0.09258 -0.27801 0.10768 -0.27338 0.08372 -0.27755 C 0.08125 -0.27801 0.07877 -0.27963 0.07604 -0.27986 C 0.05677 -0.28218 0.00989 -0.2838 -0.00456 -0.28426 C -0.00209 -0.30093 -0.00508 -0.28773 0.00052 -0.29769 C 0.00169 -0.29954 0.00195 -0.30278 0.00312 -0.30417 C 0.00416 -0.30602 0.00573 -0.30579 0.0069 -0.30648 C 0.00833 -0.3081 0.00937 -0.30996 0.01067 -0.31088 C 0.01237 -0.31273 0.01406 -0.31412 0.01562 -0.31574 C 0.01692 -0.3169 0.0181 -0.31921 0.01953 -0.32014 C 0.02109 -0.3213 0.02278 -0.3213 0.02448 -0.32222 C 0.03724 -0.33102 0.01914 -0.32361 0.03958 -0.33125 C 0.04427 -0.3331 0.04883 -0.33449 0.05351 -0.33565 C 0.05807 -0.33658 0.06276 -0.33681 0.06719 -0.33796 C 0.07044 -0.33866 0.07317 -0.34005 0.07604 -0.34005 L 0.19583 -0.34236 L 0.20364 -0.34468 C 0.20625 -0.34537 0.20924 -0.34607 0.21224 -0.34676 C 0.21432 -0.34746 0.21653 -0.34884 0.21862 -0.34908 C 0.22226 -0.35023 0.22617 -0.3507 0.22995 -0.35116 C 0.23281 -0.35209 0.23581 -0.35278 0.2388 -0.35347 C 0.24036 -0.35394 0.24206 -0.35556 0.24375 -0.35579 C 0.2487 -0.35695 0.2539 -0.35741 0.25898 -0.35787 C 0.26094 -0.35903 0.26302 -0.35972 0.26523 -0.36019 C 0.26849 -0.36134 0.27187 -0.36181 0.27513 -0.3625 L 0.28398 -0.36459 C 0.28672 -0.36551 0.28906 -0.3669 0.29153 -0.3669 C 0.31146 -0.36829 0.33112 -0.36852 0.35104 -0.36898 C 0.36041 -0.375 0.34857 -0.36713 0.35859 -0.3757 C 0.36901 -0.38542 0.35521 -0.37014 0.36614 -0.38264 C 0.36823 -0.39375 0.36914 -0.3956 0.36614 -0.41111 C 0.36549 -0.41412 0.36354 -0.41482 0.36237 -0.41551 C 0.36107 -0.4169 0.35976 -0.41806 0.35859 -0.41806 L 0.02708 -0.41991 C 0.01927 -0.42338 0.02357 -0.42153 0.01445 -0.42662 L 0.01067 -0.42917 C 0.00937 -0.43125 0.00833 -0.4338 0.0069 -0.43565 C 0.00573 -0.4375 0.00416 -0.43843 0.00312 -0.44028 C 0.00208 -0.44213 0.00156 -0.44491 0.00052 -0.44699 C -0.00104 -0.45857 -0.00261 -0.46644 0.00052 -0.48033 C 0.00195 -0.48634 0.00482 -0.4919 0.00807 -0.49375 L 0.01315 -0.49584 C 0.01562 -0.49908 0.01901 -0.50371 0.022 -0.5044 C 0.02786 -0.50787 0.04674 -0.50903 0.04844 -0.50903 C 0.1582 -0.56459 0.03554 -0.50417 0.37122 -0.51574 C 0.37422 -0.51621 0.37877 -0.52477 0.37877 -0.52431 C 0.38125 -0.53171 0.38177 -0.53195 0.38372 -0.54051 C 0.38424 -0.54259 0.38437 -0.54514 0.38502 -0.54746 C 0.38867 -0.56019 0.38659 -0.54699 0.3901 -0.56273 C 0.39049 -0.56551 0.39088 -0.56898 0.3914 -0.57153 C 0.39088 -0.59028 0.39153 -0.60926 0.3901 -0.62778 C 0.38971 -0.63148 0.38789 -0.63426 0.38633 -0.63658 C 0.38203 -0.64283 0.38255 -0.63542 0.38255 -0.64144 L 0.38255 -0.64074 " pathEditMode="relative" rAng="0" ptsTypes="AAAAAAAAAAAAAAAAAAAAAAAAAAAAAAAAAAAAAAAAAAAAAAAAAAAAAAAAAAAAAAAAAAAAAAAAAAAAAAAAAAAAAAAAAAAAAAAAAAAAAAAAAAAA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76" y="-3539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xit" presetSubtype="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6352" y="1146352"/>
            <a:ext cx="6857999" cy="4565296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5178490" y="414985"/>
            <a:ext cx="4721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solidFill>
                  <a:srgbClr val="8D0D1B"/>
                </a:solidFill>
                <a:latin typeface="Futura Hv BT" panose="020B0702020204020204" pitchFamily="34" charset="0"/>
              </a:rPr>
              <a:t>Magazinbibliothek</a:t>
            </a:r>
          </a:p>
        </p:txBody>
      </p:sp>
      <p:sp>
        <p:nvSpPr>
          <p:cNvPr id="7" name="180-Grad-Pfeil 6"/>
          <p:cNvSpPr/>
          <p:nvPr/>
        </p:nvSpPr>
        <p:spPr>
          <a:xfrm>
            <a:off x="3811555" y="3128233"/>
            <a:ext cx="1166328" cy="1491039"/>
          </a:xfrm>
          <a:prstGeom prst="uturnArrow">
            <a:avLst>
              <a:gd name="adj1" fmla="val 25730"/>
              <a:gd name="adj2" fmla="val 23694"/>
              <a:gd name="adj3" fmla="val 25000"/>
              <a:gd name="adj4" fmla="val 43750"/>
              <a:gd name="adj5" fmla="val 75000"/>
            </a:avLst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grpSp>
        <p:nvGrpSpPr>
          <p:cNvPr id="12" name="Gruppieren 11"/>
          <p:cNvGrpSpPr/>
          <p:nvPr/>
        </p:nvGrpSpPr>
        <p:grpSpPr>
          <a:xfrm>
            <a:off x="3564294" y="4493309"/>
            <a:ext cx="1614196" cy="1175657"/>
            <a:chOff x="643812" y="1623527"/>
            <a:chExt cx="1614196" cy="1175657"/>
          </a:xfrm>
        </p:grpSpPr>
        <p:sp>
          <p:nvSpPr>
            <p:cNvPr id="6" name="Abgerundetes Rechteck 5"/>
            <p:cNvSpPr/>
            <p:nvPr/>
          </p:nvSpPr>
          <p:spPr>
            <a:xfrm>
              <a:off x="643812" y="1623527"/>
              <a:ext cx="1614196" cy="1175657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Ellipse 7"/>
            <p:cNvSpPr/>
            <p:nvPr/>
          </p:nvSpPr>
          <p:spPr>
            <a:xfrm>
              <a:off x="1324947" y="1875453"/>
              <a:ext cx="307910" cy="33590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Trapezoid 8"/>
            <p:cNvSpPr/>
            <p:nvPr/>
          </p:nvSpPr>
          <p:spPr>
            <a:xfrm>
              <a:off x="1301621" y="2183364"/>
              <a:ext cx="345233" cy="382555"/>
            </a:xfrm>
            <a:prstGeom prst="trapezoid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0" name="Textfeld 9"/>
          <p:cNvSpPr txBox="1"/>
          <p:nvPr/>
        </p:nvSpPr>
        <p:spPr>
          <a:xfrm>
            <a:off x="5225144" y="1404715"/>
            <a:ext cx="414712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 smtClean="0"/>
              <a:t>Medien stehen in geschlossenen Bereichen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/>
              <a:t>m</a:t>
            </a:r>
            <a:r>
              <a:rPr lang="de-DE" sz="2800" dirty="0" smtClean="0"/>
              <a:t>üssen vor der Nutzung bestellt werden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 smtClean="0"/>
              <a:t>Dauer: i.d.R. 1 Werktag</a:t>
            </a:r>
            <a:endParaRPr lang="de-DE" sz="280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B8BF-86A1-4BD1-A37B-BECE153030A5}" type="slidenum">
              <a:rPr lang="de-DE" sz="1600" smtClean="0"/>
              <a:t>32</a:t>
            </a:fld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493233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58333E-6 3.7037E-6 L 0.00143 0.0902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7" grpId="1" animBg="1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889" y="1689100"/>
            <a:ext cx="6536591" cy="4351338"/>
          </a:xfrm>
        </p:spPr>
      </p:pic>
      <p:grpSp>
        <p:nvGrpSpPr>
          <p:cNvPr id="10" name="Gruppieren 9"/>
          <p:cNvGrpSpPr/>
          <p:nvPr/>
        </p:nvGrpSpPr>
        <p:grpSpPr>
          <a:xfrm rot="10800000">
            <a:off x="330150" y="3334325"/>
            <a:ext cx="1609486" cy="461819"/>
            <a:chOff x="7829550" y="3498415"/>
            <a:chExt cx="3164890" cy="697230"/>
          </a:xfrm>
        </p:grpSpPr>
        <p:sp>
          <p:nvSpPr>
            <p:cNvPr id="5" name="Abgerundetes Rechteck 4"/>
            <p:cNvSpPr/>
            <p:nvPr/>
          </p:nvSpPr>
          <p:spPr>
            <a:xfrm>
              <a:off x="8434120" y="3498415"/>
              <a:ext cx="2560320" cy="697230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 5"/>
            <p:cNvSpPr/>
            <p:nvPr/>
          </p:nvSpPr>
          <p:spPr>
            <a:xfrm>
              <a:off x="7829550" y="3589020"/>
              <a:ext cx="594360" cy="51435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Rechteck 6"/>
            <p:cNvSpPr/>
            <p:nvPr/>
          </p:nvSpPr>
          <p:spPr>
            <a:xfrm>
              <a:off x="8052435" y="3662363"/>
              <a:ext cx="148590" cy="13716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 7"/>
            <p:cNvSpPr/>
            <p:nvPr/>
          </p:nvSpPr>
          <p:spPr>
            <a:xfrm>
              <a:off x="8052435" y="3882866"/>
              <a:ext cx="148590" cy="13716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" name="Textfeld 1"/>
          <p:cNvSpPr txBox="1"/>
          <p:nvPr/>
        </p:nvSpPr>
        <p:spPr>
          <a:xfrm>
            <a:off x="655782" y="498764"/>
            <a:ext cx="9679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rgbClr val="8D0D1B"/>
                </a:solidFill>
                <a:latin typeface="Futura Hv BT" panose="020B0702020204020204" pitchFamily="34" charset="0"/>
              </a:rPr>
              <a:t>E-Medien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8174182" y="2303298"/>
            <a:ext cx="36021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E-Medien können auf unseren Recherche-PCs aufgerufen und z.T. auf einen USB-Stick heruntergeladen werden</a:t>
            </a:r>
            <a:endParaRPr lang="de-DE" sz="2800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B8BF-86A1-4BD1-A37B-BECE153030A5}" type="slidenum">
              <a:rPr lang="de-DE" sz="1600" smtClean="0"/>
              <a:t>33</a:t>
            </a:fld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95416932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29" r="79543">
                        <a14:foregroundMark x1="46971" y1="60177" x2="46971" y2="60177"/>
                        <a14:foregroundMark x1="52114" y1="51622" x2="52114" y2="51622"/>
                        <a14:foregroundMark x1="50400" y1="60914" x2="50400" y2="60914"/>
                        <a14:foregroundMark x1="46286" y1="66962" x2="46286" y2="66962"/>
                        <a14:foregroundMark x1="43771" y1="64159" x2="43771" y2="64159"/>
                        <a14:foregroundMark x1="42286" y1="60324" x2="42286" y2="60324"/>
                        <a14:foregroundMark x1="41371" y1="58260" x2="41371" y2="58260"/>
                        <a14:foregroundMark x1="40686" y1="68732" x2="40686" y2="68732"/>
                        <a14:foregroundMark x1="48114" y1="74779" x2="48114" y2="74779"/>
                        <a14:foregroundMark x1="48800" y1="78024" x2="48800" y2="78024"/>
                        <a14:foregroundMark x1="49714" y1="77139" x2="49714" y2="77139"/>
                        <a14:foregroundMark x1="50743" y1="88201" x2="50743" y2="88201"/>
                        <a14:foregroundMark x1="43314" y1="88938" x2="43314" y2="88938"/>
                        <a14:foregroundMark x1="38057" y1="77729" x2="38057" y2="77729"/>
                        <a14:foregroundMark x1="29486" y1="80383" x2="29486" y2="80383"/>
                        <a14:foregroundMark x1="34171" y1="69174" x2="34171" y2="69174"/>
                        <a14:foregroundMark x1="33829" y1="75369" x2="33829" y2="75369"/>
                        <a14:foregroundMark x1="29486" y1="73894" x2="29486" y2="73894"/>
                        <a14:foregroundMark x1="26743" y1="75074" x2="26743" y2="75074"/>
                        <a14:foregroundMark x1="31086" y1="76696" x2="31086" y2="76696"/>
                        <a14:foregroundMark x1="31886" y1="76696" x2="31886" y2="76696"/>
                        <a14:foregroundMark x1="34171" y1="81563" x2="34171" y2="81563"/>
                        <a14:foregroundMark x1="34171" y1="81563" x2="34171" y2="81563"/>
                        <a14:foregroundMark x1="37829" y1="80973" x2="37829" y2="80973"/>
                        <a14:foregroundMark x1="37829" y1="79056" x2="37829" y2="79056"/>
                        <a14:foregroundMark x1="37714" y1="78024" x2="39086" y2="75959"/>
                        <a14:foregroundMark x1="42743" y1="72566" x2="42743" y2="72566"/>
                        <a14:foregroundMark x1="42857" y1="72566" x2="43086" y2="73746"/>
                        <a14:foregroundMark x1="43086" y1="74631" x2="41829" y2="78024"/>
                        <a14:foregroundMark x1="41486" y1="79499" x2="41371" y2="80678"/>
                        <a14:foregroundMark x1="40686" y1="80678" x2="39314" y2="80973"/>
                        <a14:foregroundMark x1="36800" y1="81121" x2="36343" y2="81563"/>
                        <a14:foregroundMark x1="5029" y1="76106" x2="10057" y2="99705"/>
                        <a14:foregroundMark x1="7771" y1="87758" x2="22286" y2="88053"/>
                        <a14:foregroundMark x1="25600" y1="79204" x2="28114" y2="99410"/>
                        <a14:foregroundMark x1="37257" y1="88791" x2="48571" y2="99853"/>
                        <a14:foregroundMark x1="36114" y1="93068" x2="34400" y2="99263"/>
                        <a14:foregroundMark x1="25600" y1="83186" x2="13600" y2="82153"/>
                        <a14:backgroundMark x1="2400" y1="80678" x2="2400" y2="80678"/>
                        <a14:backgroundMark x1="3314" y1="89823" x2="3314" y2="89823"/>
                        <a14:backgroundMark x1="3886" y1="97345" x2="343" y2="79056"/>
                        <a14:backgroundMark x1="6286" y1="84808" x2="686" y2="52065"/>
                        <a14:backgroundMark x1="9029" y1="97345" x2="10171" y2="998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3" r="24692"/>
          <a:stretch/>
        </p:blipFill>
        <p:spPr>
          <a:xfrm>
            <a:off x="-40593" y="2033381"/>
            <a:ext cx="4588532" cy="463845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88758" y="1311442"/>
            <a:ext cx="2827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>
                <a:solidFill>
                  <a:srgbClr val="8D0D1B"/>
                </a:solidFill>
              </a:rPr>
              <a:t>Erdgeschoss</a:t>
            </a:r>
            <a:endParaRPr lang="de-DE" sz="3600" dirty="0">
              <a:solidFill>
                <a:srgbClr val="8D0D1B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45829">
                        <a14:foregroundMark x1="31543" y1="7221" x2="31543" y2="7221"/>
                        <a14:foregroundMark x1="31200" y1="3282" x2="31200" y2="3282"/>
                        <a14:foregroundMark x1="31314" y1="10066" x2="31314" y2="10066"/>
                        <a14:foregroundMark x1="23657" y1="63895" x2="23657" y2="63895"/>
                        <a14:foregroundMark x1="23657" y1="61707" x2="23657" y2="61707"/>
                        <a14:foregroundMark x1="21600" y1="62144" x2="21600" y2="62144"/>
                        <a14:foregroundMark x1="15429" y1="63895" x2="15429" y2="63895"/>
                        <a14:foregroundMark x1="24800" y1="59519" x2="1600" y2="59300"/>
                        <a14:foregroundMark x1="40114" y1="79650" x2="45714" y2="79650"/>
                        <a14:foregroundMark x1="34514" y1="79869" x2="34514" y2="97374"/>
                        <a14:foregroundMark x1="34629" y1="81838" x2="43543" y2="94092"/>
                        <a14:foregroundMark x1="45143" y1="80306" x2="45143" y2="98906"/>
                        <a14:foregroundMark x1="28000" y1="97374" x2="1943" y2="97155"/>
                        <a14:foregroundMark x1="9371" y1="83589" x2="20571" y2="90372"/>
                        <a14:foregroundMark x1="12800" y1="79431" x2="13143" y2="61488"/>
                        <a14:foregroundMark x1="27886" y1="78337" x2="31429" y2="87309"/>
                        <a14:backgroundMark x1="28229" y1="6783" x2="28229" y2="6783"/>
                        <a14:backgroundMark x1="35086" y1="875" x2="35086" y2="875"/>
                        <a14:backgroundMark x1="44686" y1="1532" x2="30971" y2="1532"/>
                        <a14:backgroundMark x1="41600" y1="36105" x2="41600" y2="36105"/>
                        <a14:backgroundMark x1="45257" y1="78775" x2="40457" y2="78775"/>
                        <a14:backgroundMark x1="29829" y1="8534" x2="29829" y2="8534"/>
                        <a14:backgroundMark x1="30400" y1="9628" x2="30400" y2="9628"/>
                        <a14:backgroundMark x1="30514" y1="10284" x2="30514" y2="10284"/>
                        <a14:backgroundMark x1="31314" y1="1751" x2="31314" y2="10503"/>
                        <a14:backgroundMark x1="30971" y1="2188" x2="30971" y2="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2" t="1285" r="54266"/>
          <a:stretch/>
        </p:blipFill>
        <p:spPr>
          <a:xfrm>
            <a:off x="6661355" y="324852"/>
            <a:ext cx="5419385" cy="6345604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7073900" y="1311441"/>
            <a:ext cx="212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>
                <a:solidFill>
                  <a:srgbClr val="8D0D1B"/>
                </a:solidFill>
              </a:rPr>
              <a:t>1. Etage</a:t>
            </a:r>
            <a:endParaRPr lang="de-DE" sz="3600" dirty="0">
              <a:solidFill>
                <a:srgbClr val="8D0D1B"/>
              </a:solidFill>
            </a:endParaRPr>
          </a:p>
        </p:txBody>
      </p:sp>
      <p:sp>
        <p:nvSpPr>
          <p:cNvPr id="12" name="Rad 11"/>
          <p:cNvSpPr/>
          <p:nvPr/>
        </p:nvSpPr>
        <p:spPr>
          <a:xfrm>
            <a:off x="2253673" y="2245464"/>
            <a:ext cx="2059709" cy="1195772"/>
          </a:xfrm>
          <a:prstGeom prst="donut">
            <a:avLst>
              <a:gd name="adj" fmla="val 10035"/>
            </a:avLst>
          </a:prstGeom>
          <a:solidFill>
            <a:srgbClr val="8D0D1B"/>
          </a:solidFill>
          <a:ln>
            <a:solidFill>
              <a:srgbClr val="8D0D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3" name="Rad 12"/>
          <p:cNvSpPr/>
          <p:nvPr/>
        </p:nvSpPr>
        <p:spPr>
          <a:xfrm>
            <a:off x="0" y="4352609"/>
            <a:ext cx="2059709" cy="1195772"/>
          </a:xfrm>
          <a:prstGeom prst="donut">
            <a:avLst>
              <a:gd name="adj" fmla="val 10035"/>
            </a:avLst>
          </a:prstGeom>
          <a:solidFill>
            <a:srgbClr val="8D0D1B"/>
          </a:solidFill>
          <a:ln>
            <a:solidFill>
              <a:srgbClr val="8D0D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4" name="Rad 13"/>
          <p:cNvSpPr/>
          <p:nvPr/>
        </p:nvSpPr>
        <p:spPr>
          <a:xfrm>
            <a:off x="10045700" y="3654700"/>
            <a:ext cx="1549400" cy="1038726"/>
          </a:xfrm>
          <a:prstGeom prst="donut">
            <a:avLst>
              <a:gd name="adj" fmla="val 10035"/>
            </a:avLst>
          </a:prstGeom>
          <a:solidFill>
            <a:srgbClr val="8D0D1B"/>
          </a:solidFill>
          <a:ln>
            <a:solidFill>
              <a:srgbClr val="8D0D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365827" y="324852"/>
            <a:ext cx="5708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rgbClr val="8D0D1B"/>
                </a:solidFill>
                <a:latin typeface="Futura Hv BT" panose="020B0702020204020204" pitchFamily="34" charset="0"/>
              </a:rPr>
              <a:t>Medien vor Ort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B8BF-86A1-4BD1-A37B-BECE153030A5}" type="slidenum">
              <a:rPr lang="de-DE" sz="1600" smtClean="0"/>
              <a:t>34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95875751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6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 animBg="1"/>
      <p:bldP spid="13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250" b="98750" l="60053" r="992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05" t="51864"/>
          <a:stretch/>
        </p:blipFill>
        <p:spPr>
          <a:xfrm>
            <a:off x="3517176" y="2484078"/>
            <a:ext cx="4573452" cy="3442026"/>
          </a:xfrm>
          <a:prstGeom prst="rect">
            <a:avLst/>
          </a:prstGeom>
        </p:spPr>
      </p:pic>
      <p:cxnSp>
        <p:nvCxnSpPr>
          <p:cNvPr id="6" name="Gerade Verbindung mit Pfeil 5"/>
          <p:cNvCxnSpPr/>
          <p:nvPr/>
        </p:nvCxnSpPr>
        <p:spPr>
          <a:xfrm flipV="1">
            <a:off x="7953100" y="2078196"/>
            <a:ext cx="1296955" cy="811763"/>
          </a:xfrm>
          <a:prstGeom prst="straightConnector1">
            <a:avLst/>
          </a:prstGeom>
          <a:ln w="57150">
            <a:solidFill>
              <a:srgbClr val="8D0D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/>
          <p:cNvCxnSpPr/>
          <p:nvPr/>
        </p:nvCxnSpPr>
        <p:spPr>
          <a:xfrm flipH="1" flipV="1">
            <a:off x="2560475" y="2072215"/>
            <a:ext cx="1173274" cy="817497"/>
          </a:xfrm>
          <a:prstGeom prst="straightConnector1">
            <a:avLst/>
          </a:prstGeom>
          <a:ln w="57150">
            <a:solidFill>
              <a:srgbClr val="8D0D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>
          <a:xfrm flipH="1">
            <a:off x="2005900" y="4945554"/>
            <a:ext cx="1109151" cy="628261"/>
          </a:xfrm>
          <a:prstGeom prst="straightConnector1">
            <a:avLst/>
          </a:prstGeom>
          <a:ln w="57150">
            <a:solidFill>
              <a:srgbClr val="8D0D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>
            <a:off x="8343666" y="5265957"/>
            <a:ext cx="1600666" cy="839754"/>
          </a:xfrm>
          <a:prstGeom prst="straightConnector1">
            <a:avLst/>
          </a:prstGeom>
          <a:ln w="57150">
            <a:solidFill>
              <a:srgbClr val="8D0D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9348425" y="1822631"/>
            <a:ext cx="228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Ausleihen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899775" y="1831540"/>
            <a:ext cx="1922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Bitte bestellen</a:t>
            </a:r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401344" y="5685834"/>
            <a:ext cx="2593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Nutzung der Internet PCs</a:t>
            </a:r>
            <a:endParaRPr lang="de-DE" dirty="0"/>
          </a:p>
        </p:txBody>
      </p:sp>
      <p:sp>
        <p:nvSpPr>
          <p:cNvPr id="16" name="Textfeld 15"/>
          <p:cNvSpPr txBox="1"/>
          <p:nvPr/>
        </p:nvSpPr>
        <p:spPr>
          <a:xfrm>
            <a:off x="9944332" y="6055166"/>
            <a:ext cx="1604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Vormerken</a:t>
            </a:r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849086" y="203200"/>
            <a:ext cx="9560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rgbClr val="8D0D1B"/>
                </a:solidFill>
                <a:latin typeface="Futura Hv BT" panose="020B0702020204020204" pitchFamily="34" charset="0"/>
              </a:rPr>
              <a:t>Der Bibliotheksausweis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B8BF-86A1-4BD1-A37B-BECE153030A5}" type="slidenum">
              <a:rPr lang="de-DE" sz="1600" smtClean="0"/>
              <a:t>35</a:t>
            </a:fld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231080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57411" y="5550959"/>
            <a:ext cx="5077178" cy="7821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4800" dirty="0" smtClean="0">
                <a:solidFill>
                  <a:srgbClr val="A81022"/>
                </a:solidFill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  <a:t>stabi.hamburg</a:t>
            </a:r>
            <a:endParaRPr lang="de-DE" sz="4800" dirty="0">
              <a:solidFill>
                <a:srgbClr val="A81022"/>
              </a:solidFill>
              <a:latin typeface="Futura" panose="02020800000000000000" pitchFamily="18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-833703" y="7143750"/>
            <a:ext cx="8782227" cy="6171650"/>
            <a:chOff x="476074" y="427228"/>
            <a:chExt cx="8782227" cy="6171650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3493" y="427228"/>
              <a:ext cx="4414808" cy="3509772"/>
            </a:xfrm>
            <a:prstGeom prst="rect">
              <a:avLst/>
            </a:prstGeom>
          </p:spPr>
        </p:pic>
        <p:pic>
          <p:nvPicPr>
            <p:cNvPr id="5" name="Grafik 4" hidden="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476074" y="3089106"/>
              <a:ext cx="4414808" cy="3509772"/>
            </a:xfrm>
            <a:prstGeom prst="rect">
              <a:avLst/>
            </a:prstGeom>
          </p:spPr>
        </p:pic>
      </p:grp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23" b="28147"/>
          <a:stretch/>
        </p:blipFill>
        <p:spPr>
          <a:xfrm>
            <a:off x="0" y="1108076"/>
            <a:ext cx="12225736" cy="36322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468581" y="166254"/>
            <a:ext cx="10049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rgbClr val="8D0D1B"/>
                </a:solidFill>
                <a:latin typeface="Futura Hv BT" panose="020B0702020204020204" pitchFamily="34" charset="0"/>
              </a:rPr>
              <a:t>Unsere </a:t>
            </a:r>
            <a:r>
              <a:rPr lang="de-DE" sz="4000" dirty="0" smtClean="0">
                <a:solidFill>
                  <a:srgbClr val="8D0D1B"/>
                </a:solidFill>
                <a:latin typeface="Futura Hv BT" panose="020B0702020204020204" pitchFamily="34" charset="0"/>
              </a:rPr>
              <a:t>Website &amp; der Katalog</a:t>
            </a:r>
            <a:r>
              <a:rPr lang="de-DE" sz="4000" b="1" i="1" dirty="0" smtClean="0">
                <a:solidFill>
                  <a:srgbClr val="8D0D1B"/>
                </a:solidFill>
                <a:latin typeface="Futura Hv BT" panose="020B0702020204020204" pitchFamily="34" charset="0"/>
              </a:rPr>
              <a:t>plus</a:t>
            </a:r>
            <a:endParaRPr lang="de-DE" sz="4000" dirty="0">
              <a:solidFill>
                <a:srgbClr val="8D0D1B"/>
              </a:solidFill>
              <a:latin typeface="Futura Hv BT" panose="020B0702020204020204" pitchFamily="34" charset="0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B8BF-86A1-4BD1-A37B-BECE153030A5}" type="slidenum">
              <a:rPr lang="de-DE" sz="1600" smtClean="0"/>
              <a:t>36</a:t>
            </a:fld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3108607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2175 -0.47662 L -0.02175 -0.47662 C -0.02058 -0.48125 -0.01914 -0.48542 -0.0181 -0.49005 C -0.01732 -0.49329 -0.0168 -0.49676 -0.01615 -0.5 L -0.01524 -0.5051 L -0.01341 -0.51505 C -0.01302 -0.51667 -0.01302 -0.51852 -0.0125 -0.52014 C -0.00703 -0.53426 -0.01354 -0.51621 -0.00964 -0.5301 C -0.0069 -0.53982 -0.00834 -0.5301 -0.00586 -0.54167 C -0.00547 -0.54375 -0.00547 -0.5463 -0.00495 -0.54838 C -0.00456 -0.55023 -0.00352 -0.55162 -0.00313 -0.55348 C -0.00222 -0.55648 -0.00183 -0.55996 -0.00117 -0.56343 L -0.00026 -0.56829 C 3.125E-6 -0.57014 0.00039 -0.57176 0.00065 -0.57338 L 0.0026 -0.58496 C 0.00286 -0.58959 0.00312 -0.59398 0.00351 -0.59838 C 0.00403 -0.60463 0.00442 -0.6044 0.00534 -0.60996 C 0.0082 -0.62755 0.00377 -0.60301 0.0082 -0.62662 C 0.00898 -0.63079 0.00924 -0.63357 0.01093 -0.63681 C 0.01211 -0.63866 0.01354 -0.63982 0.01471 -0.64167 C 0.01927 -0.64861 0.01562 -0.64561 0.02031 -0.64838 C 0.02161 -0.64792 0.02304 -0.64792 0.02409 -0.64676 C 0.02734 -0.64283 0.02669 -0.63033 0.025 -0.62662 C 0.02369 -0.62361 0.0207 -0.6257 0.01849 -0.625 C 0.01849 -0.62454 0.01966 -0.61343 0.02031 -0.61181 C 0.02109 -0.61019 0.02226 -0.60949 0.02317 -0.60834 C 0.02252 -0.6044 0.02252 -0.60023 0.02135 -0.59676 C 0.02083 -0.59514 0.01953 -0.59514 0.01849 -0.59514 C 0.01536 -0.59514 0.01224 -0.59607 0.00911 -0.59676 C 0.01041 -0.59699 0.02057 -0.59723 0.02409 -0.6 C 0.02513 -0.60093 0.02604 -0.60232 0.02695 -0.60348 C 0.0276 -0.6051 0.02838 -0.60648 0.02877 -0.60834 C 0.03125 -0.61806 0.0306 -0.62107 0.03255 -0.63172 C 0.0332 -0.63496 0.03359 -0.63866 0.03437 -0.64167 C 0.03685 -0.65023 0.03554 -0.6463 0.03815 -0.65348 C 0.03854 -0.65162 0.03906 -0.65 0.03906 -0.64838 C 0.03958 -0.64005 0.03789 -0.63079 0.0401 -0.62338 C 0.04101 -0.62037 0.04375 -0.6257 0.0457 -0.62662 C 0.05221 -0.63056 0.04414 -0.62547 0.05221 -0.63172 C 0.05416 -0.63311 0.0569 -0.63426 0.05885 -0.63496 C 0.06041 -0.63449 0.06276 -0.63588 0.06354 -0.63334 C 0.06406 -0.63125 0.06172 -0.62986 0.06067 -0.62848 C 0.05677 -0.62246 0.05781 -0.62385 0.05312 -0.62176 C 0.05221 -0.62014 0.05143 -0.61829 0.05039 -0.61667 C 0.04948 -0.61551 0.0483 -0.61482 0.04752 -0.61343 C 0.04687 -0.61204 0.04687 -0.60996 0.04661 -0.60834 C 0.04752 -0.60718 0.04843 -0.60579 0.04948 -0.6051 C 0.05547 -0.60023 0.05794 -0.60116 0.06536 -0.6 C 0.06627 -0.6007 0.06758 -0.60023 0.06823 -0.60162 C 0.06901 -0.60417 0.06888 -0.60718 0.06914 -0.60996 C 0.06953 -0.61713 0.06979 -0.62454 0.07005 -0.63172 C 0.0707 -0.62593 0.07109 -0.62223 0.07187 -0.61667 C 0.07226 -0.61505 0.07239 -0.6132 0.07291 -0.61181 C 0.0733 -0.60996 0.07383 -0.60787 0.07474 -0.60672 C 0.07552 -0.60556 0.07656 -0.60556 0.0776 -0.6051 C 0.07968 -0.61644 0.07734 -0.60255 0.07942 -0.62338 C 0.07955 -0.625 0.08008 -0.62662 0.08034 -0.62848 C 0.08099 -0.63287 0.08164 -0.63727 0.08229 -0.64167 C 0.08255 -0.64375 0.08346 -0.65093 0.08411 -0.65348 C 0.08463 -0.6551 0.08541 -0.65672 0.08593 -0.65834 C 0.09075 -0.67315 0.08515 -0.65787 0.08971 -0.66991 C 0.0901 -0.65672 0.08958 -0.64329 0.09062 -0.6301 C 0.09088 -0.62801 0.09179 -0.63357 0.09258 -0.63496 C 0.09336 -0.63635 0.0944 -0.6375 0.09531 -0.63843 C 0.09791 -0.64074 0.10234 -0.64098 0.10468 -0.64167 C 0.11041 -0.64051 0.11211 -0.64283 0.1151 -0.63496 C 0.11562 -0.63357 0.11562 -0.63172 0.11601 -0.6301 C 0.11562 -0.62454 0.1164 -0.61852 0.1151 -0.61343 C 0.11445 -0.61135 0.1125 -0.61227 0.11133 -0.61181 C 0.11028 -0.61111 0.1095 -0.61042 0.10846 -0.60996 C 0.10599 -0.6088 0.09843 -0.60718 0.10104 -0.60672 C 0.10664 -0.60579 0.11224 -0.60787 0.11784 -0.60834 C 0.11875 -0.60949 0.11992 -0.61019 0.1207 -0.61181 C 0.12135 -0.61297 0.12057 -0.61667 0.12161 -0.61667 C 0.12278 -0.61667 0.12265 -0.6132 0.12343 -0.61181 C 0.12526 -0.60857 0.12682 -0.60811 0.12916 -0.60672 C 0.13229 -0.60718 0.13541 -0.6088 0.13854 -0.60834 C 0.14739 -0.60718 0.13567 -0.60162 0.14414 -0.60672 C 0.14479 -0.60903 0.14531 -0.61111 0.14596 -0.61343 C 0.14648 -0.61505 0.14739 -0.61644 0.14791 -0.61829 C 0.14869 -0.62153 0.14974 -0.62848 0.14974 -0.62848 C 0.15 -0.63889 0.15013 -0.64954 0.15065 -0.65996 C 0.15078 -0.66181 0.15156 -0.66667 0.15156 -0.66505 C 0.15455 -0.58542 0.15052 -0.63195 0.15351 -0.6 C 0.15377 -0.60625 0.1539 -0.61227 0.15442 -0.61829 C 0.15455 -0.62014 0.15508 -0.62176 0.15534 -0.62338 C 0.15573 -0.62616 0.15534 -0.6294 0.15625 -0.63172 C 0.15768 -0.63496 0.16198 -0.63843 0.16198 -0.63843 C 0.1651 -0.63773 0.16836 -0.63866 0.17135 -0.63681 C 0.17226 -0.63611 0.172 -0.63334 0.17226 -0.63172 C 0.17461 -0.61713 0.17187 -0.63195 0.17409 -0.62014 C 0.17448 -0.61505 0.17356 -0.60926 0.175 -0.6051 C 0.17578 -0.60301 0.17604 -0.60973 0.17695 -0.61181 C 0.17851 -0.61528 0.18034 -0.61898 0.18255 -0.62176 C 0.19062 -0.63125 0.18047 -0.61991 0.18815 -0.62662 C 0.18919 -0.62755 0.18997 -0.62917 0.19101 -0.6301 C 0.19179 -0.63079 0.19297 -0.63102 0.19375 -0.63172 C 0.19479 -0.63264 0.19765 -0.63473 0.19661 -0.63496 C 0.19414 -0.63588 0.19166 -0.63403 0.18906 -0.63334 C 0.18606 -0.62523 0.18489 -0.62431 0.18815 -0.60996 C 0.18867 -0.60787 0.19062 -0.60903 0.19192 -0.60834 C 0.19375 -0.60903 0.19583 -0.60857 0.19752 -0.60996 C 0.20052 -0.61273 0.20026 -0.6294 0.20039 -0.6301 C 0.20104 -0.62778 0.20195 -0.6257 0.20221 -0.62338 C 0.20286 -0.61852 0.20273 -0.61343 0.20312 -0.60834 C 0.20338 -0.60672 0.20377 -0.6051 0.20403 -0.60348 C 0.20599 -0.60556 0.20898 -0.60625 0.20976 -0.60996 C 0.21315 -0.62824 0.20768 -0.6007 0.2125 -0.62014 C 0.2138 -0.62523 0.21458 -0.63125 0.21536 -0.63681 C 0.21627 -0.63611 0.21744 -0.63635 0.2181 -0.63496 C 0.22252 -0.62732 0.21914 -0.60648 0.21914 -0.60162 C 0.21914 -0.59676 0.21953 -0.61181 0.22005 -0.61667 C 0.22057 -0.62246 0.22174 -0.62338 0.22383 -0.62848 C 0.22708 -0.63658 0.22409 -0.63056 0.22851 -0.63843 C 0.22942 -0.63773 0.2306 -0.63797 0.23125 -0.63681 C 0.23203 -0.63542 0.23177 -0.63334 0.23216 -0.63172 C 0.23268 -0.62986 0.23346 -0.62848 0.23411 -0.62662 C 0.23437 -0.62338 0.23333 -0.61829 0.23502 -0.61667 C 0.23646 -0.61551 0.23711 -0.62084 0.23789 -0.62338 C 0.2401 -0.63125 0.23724 -0.6294 0.24062 -0.63681 C 0.2414 -0.6382 0.24258 -0.63889 0.24349 -0.64005 C 0.24414 -0.64167 0.24427 -0.64445 0.24531 -0.64514 C 0.25052 -0.64815 0.24948 -0.6375 0.25 -0.63334 C 0.25026 -0.63172 0.25065 -0.6301 0.25091 -0.62848 C 0.2513 -0.62223 0.25143 -0.61621 0.25195 -0.60996 C 0.25208 -0.60834 0.25195 -0.60556 0.25286 -0.6051 C 0.25429 -0.60417 0.25599 -0.60625 0.25755 -0.60672 C 0.25911 -0.60996 0.26067 -0.6132 0.26224 -0.61667 C 0.26328 -0.61898 0.26653 -0.62848 0.26692 -0.6301 C 0.26731 -0.63172 0.26758 -0.63334 0.26784 -0.63496 C 0.2681 -0.64561 0.26692 -0.67662 0.26875 -0.66667 C 0.27122 -0.65348 0.26784 -0.63843 0.26966 -0.625 C 0.27044 -0.61991 0.27005 -0.63704 0.27252 -0.64005 C 0.27617 -0.64445 0.27422 -0.64283 0.27812 -0.64514 C 0.28034 -0.64445 0.28281 -0.64537 0.28476 -0.64329 C 0.28593 -0.64213 0.28606 -0.63889 0.28659 -0.63681 C 0.28737 -0.63334 0.28841 -0.62662 0.28841 -0.62662 C 0.28815 -0.62223 0.28841 -0.6176 0.2875 -0.61343 C 0.28711 -0.61158 0.2858 -0.61065 0.28476 -0.60996 C 0.2832 -0.60903 0.28164 -0.60903 0.28008 -0.60834 C 0.27877 -0.60787 0.27747 -0.60718 0.2763 -0.60672 C 0.27343 -0.60718 0.26497 -0.60787 0.26784 -0.60834 C 0.27838 -0.60996 0.28932 -0.60648 0.29974 -0.60996 C 0.30169 -0.61065 0.30156 -0.62014 0.30156 -0.62014 C 0.30195 -0.61598 0.30104 -0.6 0.30625 -0.59838 C 0.30729 -0.59815 0.3082 -0.59954 0.30911 -0.6 C 0.31367 -0.61227 0.31146 -0.60672 0.31562 -0.61667 C 0.31627 -0.62107 0.31666 -0.63426 0.31758 -0.6301 C 0.32005 -0.6169 0.31901 -0.62361 0.32031 -0.60996 C 0.32643 -0.61713 0.32031 -0.60834 0.32409 -0.62014 C 0.32474 -0.62199 0.32591 -0.62338 0.32695 -0.625 C 0.32695 -0.62547 0.32825 -0.63565 0.32877 -0.63681 C 0.32942 -0.6382 0.3306 -0.63889 0.33164 -0.64005 C 0.33216 -0.63565 0.33294 -0.63125 0.33346 -0.62662 C 0.33424 -0.61898 0.33528 -0.60348 0.33528 -0.60348 C 0.33567 -0.60625 0.33606 -0.6088 0.33633 -0.61181 C 0.33672 -0.61898 0.33619 -0.62639 0.33724 -0.63334 C 0.3375 -0.63519 0.33893 -0.63635 0.33997 -0.63681 C 0.3444 -0.63797 0.34883 -0.63773 0.35312 -0.63843 C 0.38151 -0.63565 0.36966 -0.63773 0.35312 -0.63496 C 0.35091 -0.63473 0.34935 -0.63218 0.34752 -0.6301 C 0.34778 -0.6257 0.34739 -0.62061 0.34843 -0.61667 C 0.34909 -0.61459 0.35078 -0.61343 0.35221 -0.61343 C 0.35755 -0.61297 0.36289 -0.61459 0.3681 -0.61505 C 0.36849 -0.61667 0.36888 -0.61829 0.36914 -0.62014 C 0.36953 -0.625 0.36875 -0.63056 0.37005 -0.63496 C 0.37057 -0.63681 0.37122 -0.63172 0.37187 -0.6301 C 0.375 -0.61111 0.37565 -0.61111 0.37278 -0.58334 C 0.37265 -0.58172 0.37096 -0.58218 0.37005 -0.58172 C 0.36445 -0.58218 0.35872 -0.58148 0.35312 -0.58334 C 0.34974 -0.58449 0.35195 -0.59746 0.35221 -0.59838 C 0.35273 -0.6 0.35416 -0.59931 0.35508 -0.6 C 0.36237 -0.60648 0.35117 -0.60209 0.36627 -0.6051 C 0.3763 -0.6044 0.38633 -0.6044 0.39622 -0.60348 C 0.39726 -0.60324 0.39817 -0.60255 0.39909 -0.60162 C 0.40013 -0.6007 0.40091 -0.59954 0.40195 -0.59838 C 0.40508 -0.58125 0.40403 -0.58843 0.4056 -0.57662 C 0.40599 -0.55278 0.40612 -0.52894 0.40664 -0.5051 C 0.40716 -0.47292 0.40638 -0.48172 0.40846 -0.46343 C 0.4082 -0.4301 0.40755 -0.39676 0.40755 -0.36343 C 0.40755 -0.18426 0.40416 -0.23635 0.40937 -0.16181 C 0.40976 -0.14908 0.4095 -0.13611 0.41028 -0.12338 C 0.41054 -0.12037 0.41185 -0.11806 0.41224 -0.11505 C 0.41315 -0.1051 0.41341 -0.09514 0.41406 -0.08519 C 0.41536 -0.0676 0.41458 -0.08241 0.41692 -0.06343 C 0.41823 -0.05278 0.41784 -0.04954 0.41784 -0.03843 L 0.41784 -0.03843 L 0.41784 -0.03843 L 0.41601 -0.05 L 0.42539 -0.05 L 0.41601 -0.03334 " pathEditMode="relative" ptsTypes="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/>
        </p:nvGrpSpPr>
        <p:grpSpPr>
          <a:xfrm>
            <a:off x="833960" y="298209"/>
            <a:ext cx="403860" cy="1965960"/>
            <a:chOff x="2640330" y="2781300"/>
            <a:chExt cx="403860" cy="1965960"/>
          </a:xfrm>
          <a:solidFill>
            <a:srgbClr val="8D0D1B"/>
          </a:solidFill>
        </p:grpSpPr>
        <p:sp>
          <p:nvSpPr>
            <p:cNvPr id="9" name="Rechteck 8"/>
            <p:cNvSpPr/>
            <p:nvPr/>
          </p:nvSpPr>
          <p:spPr>
            <a:xfrm>
              <a:off x="2659380" y="2781300"/>
              <a:ext cx="365760" cy="1402080"/>
            </a:xfrm>
            <a:prstGeom prst="rect">
              <a:avLst/>
            </a:prstGeom>
            <a:grpFill/>
            <a:ln>
              <a:solidFill>
                <a:srgbClr val="8D0D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Ellipse 9"/>
            <p:cNvSpPr/>
            <p:nvPr/>
          </p:nvSpPr>
          <p:spPr>
            <a:xfrm>
              <a:off x="2640330" y="4373880"/>
              <a:ext cx="403860" cy="373380"/>
            </a:xfrm>
            <a:prstGeom prst="ellipse">
              <a:avLst/>
            </a:prstGeom>
            <a:grpFill/>
            <a:ln>
              <a:solidFill>
                <a:srgbClr val="8D0D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09" name="Gruppieren 108"/>
          <p:cNvGrpSpPr/>
          <p:nvPr/>
        </p:nvGrpSpPr>
        <p:grpSpPr>
          <a:xfrm>
            <a:off x="2107156" y="298209"/>
            <a:ext cx="403860" cy="1965960"/>
            <a:chOff x="2640330" y="2781300"/>
            <a:chExt cx="403860" cy="1965960"/>
          </a:xfrm>
          <a:solidFill>
            <a:srgbClr val="8D0D1B"/>
          </a:solidFill>
        </p:grpSpPr>
        <p:sp>
          <p:nvSpPr>
            <p:cNvPr id="110" name="Rechteck 109"/>
            <p:cNvSpPr/>
            <p:nvPr/>
          </p:nvSpPr>
          <p:spPr>
            <a:xfrm>
              <a:off x="2659380" y="2781300"/>
              <a:ext cx="365760" cy="1402080"/>
            </a:xfrm>
            <a:prstGeom prst="rect">
              <a:avLst/>
            </a:prstGeom>
            <a:grpFill/>
            <a:ln>
              <a:solidFill>
                <a:srgbClr val="8D0D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1" name="Ellipse 110"/>
            <p:cNvSpPr/>
            <p:nvPr/>
          </p:nvSpPr>
          <p:spPr>
            <a:xfrm>
              <a:off x="2640330" y="4373880"/>
              <a:ext cx="403860" cy="373380"/>
            </a:xfrm>
            <a:prstGeom prst="ellipse">
              <a:avLst/>
            </a:prstGeom>
            <a:grpFill/>
            <a:ln>
              <a:solidFill>
                <a:srgbClr val="8D0D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12" name="Gruppieren 111"/>
          <p:cNvGrpSpPr/>
          <p:nvPr/>
        </p:nvGrpSpPr>
        <p:grpSpPr>
          <a:xfrm>
            <a:off x="1023023" y="2796544"/>
            <a:ext cx="403860" cy="1965960"/>
            <a:chOff x="2640330" y="2781300"/>
            <a:chExt cx="403860" cy="1965960"/>
          </a:xfrm>
          <a:solidFill>
            <a:srgbClr val="8D0D1B"/>
          </a:solidFill>
        </p:grpSpPr>
        <p:sp>
          <p:nvSpPr>
            <p:cNvPr id="113" name="Rechteck 112"/>
            <p:cNvSpPr/>
            <p:nvPr/>
          </p:nvSpPr>
          <p:spPr>
            <a:xfrm>
              <a:off x="2659380" y="2781300"/>
              <a:ext cx="365760" cy="1402080"/>
            </a:xfrm>
            <a:prstGeom prst="rect">
              <a:avLst/>
            </a:prstGeom>
            <a:grpFill/>
            <a:ln>
              <a:solidFill>
                <a:srgbClr val="8D0D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4" name="Ellipse 113"/>
            <p:cNvSpPr/>
            <p:nvPr/>
          </p:nvSpPr>
          <p:spPr>
            <a:xfrm>
              <a:off x="2640330" y="4373880"/>
              <a:ext cx="403860" cy="373380"/>
            </a:xfrm>
            <a:prstGeom prst="ellipse">
              <a:avLst/>
            </a:prstGeom>
            <a:grpFill/>
            <a:ln>
              <a:solidFill>
                <a:srgbClr val="8D0D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15" name="Gruppieren 114"/>
          <p:cNvGrpSpPr/>
          <p:nvPr/>
        </p:nvGrpSpPr>
        <p:grpSpPr>
          <a:xfrm>
            <a:off x="2363952" y="3721005"/>
            <a:ext cx="403860" cy="1965960"/>
            <a:chOff x="2640330" y="2781300"/>
            <a:chExt cx="403860" cy="1965960"/>
          </a:xfrm>
          <a:solidFill>
            <a:srgbClr val="8D0D1B"/>
          </a:solidFill>
        </p:grpSpPr>
        <p:sp>
          <p:nvSpPr>
            <p:cNvPr id="116" name="Rechteck 115"/>
            <p:cNvSpPr/>
            <p:nvPr/>
          </p:nvSpPr>
          <p:spPr>
            <a:xfrm>
              <a:off x="2659380" y="2781300"/>
              <a:ext cx="365760" cy="1402080"/>
            </a:xfrm>
            <a:prstGeom prst="rect">
              <a:avLst/>
            </a:prstGeom>
            <a:grpFill/>
            <a:ln>
              <a:solidFill>
                <a:srgbClr val="8D0D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7" name="Ellipse 116"/>
            <p:cNvSpPr/>
            <p:nvPr/>
          </p:nvSpPr>
          <p:spPr>
            <a:xfrm>
              <a:off x="2640330" y="4373880"/>
              <a:ext cx="403860" cy="373380"/>
            </a:xfrm>
            <a:prstGeom prst="ellipse">
              <a:avLst/>
            </a:prstGeom>
            <a:grpFill/>
            <a:ln>
              <a:solidFill>
                <a:srgbClr val="8D0D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22" name="Gruppieren 121"/>
          <p:cNvGrpSpPr/>
          <p:nvPr/>
        </p:nvGrpSpPr>
        <p:grpSpPr>
          <a:xfrm>
            <a:off x="4686060" y="2073933"/>
            <a:ext cx="2847677" cy="2730264"/>
            <a:chOff x="4989280" y="2368209"/>
            <a:chExt cx="2847677" cy="2730264"/>
          </a:xfrm>
        </p:grpSpPr>
        <p:sp>
          <p:nvSpPr>
            <p:cNvPr id="119" name="Rechteck 118"/>
            <p:cNvSpPr/>
            <p:nvPr/>
          </p:nvSpPr>
          <p:spPr>
            <a:xfrm>
              <a:off x="4992157" y="2368209"/>
              <a:ext cx="2844800" cy="2730264"/>
            </a:xfrm>
            <a:prstGeom prst="rect">
              <a:avLst/>
            </a:prstGeom>
            <a:solidFill>
              <a:srgbClr val="8D0D1B"/>
            </a:solidFill>
            <a:ln>
              <a:solidFill>
                <a:srgbClr val="8D0D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0" name="Ellipse 119"/>
            <p:cNvSpPr/>
            <p:nvPr/>
          </p:nvSpPr>
          <p:spPr>
            <a:xfrm>
              <a:off x="4989280" y="2368209"/>
              <a:ext cx="2844800" cy="273026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8D0D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1" name="Textfeld 120"/>
            <p:cNvSpPr txBox="1"/>
            <p:nvPr/>
          </p:nvSpPr>
          <p:spPr>
            <a:xfrm>
              <a:off x="5969182" y="2409902"/>
              <a:ext cx="863236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600" dirty="0" smtClean="0">
                  <a:solidFill>
                    <a:srgbClr val="8D0D1B"/>
                  </a:solidFill>
                  <a:latin typeface="Elephant" panose="02020904090505020303" pitchFamily="18" charset="0"/>
                </a:rPr>
                <a:t>i</a:t>
              </a:r>
              <a:endParaRPr lang="de-DE" sz="16600" dirty="0">
                <a:solidFill>
                  <a:srgbClr val="8D0D1B"/>
                </a:solidFill>
                <a:latin typeface="Elephant" panose="02020904090505020303" pitchFamily="18" charset="0"/>
              </a:endParaRPr>
            </a:p>
          </p:txBody>
        </p:sp>
      </p:grpSp>
      <p:sp>
        <p:nvSpPr>
          <p:cNvPr id="2" name="Textfeld 1"/>
          <p:cNvSpPr txBox="1"/>
          <p:nvPr/>
        </p:nvSpPr>
        <p:spPr>
          <a:xfrm>
            <a:off x="8354800" y="-246383"/>
            <a:ext cx="149786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9900" dirty="0" smtClean="0">
                <a:solidFill>
                  <a:srgbClr val="8D0D1B"/>
                </a:solidFill>
                <a:latin typeface="Futura Hv BT" panose="020B0702020204020204" pitchFamily="34" charset="0"/>
              </a:rPr>
              <a:t>?</a:t>
            </a:r>
            <a:endParaRPr lang="de-DE" sz="19900" dirty="0">
              <a:solidFill>
                <a:srgbClr val="8D0D1B"/>
              </a:solidFill>
              <a:latin typeface="Futura Hv BT" panose="020B0702020204020204" pitchFamily="34" charset="0"/>
            </a:endParaRPr>
          </a:p>
        </p:txBody>
      </p:sp>
      <p:sp>
        <p:nvSpPr>
          <p:cNvPr id="79" name="Textfeld 78"/>
          <p:cNvSpPr txBox="1"/>
          <p:nvPr/>
        </p:nvSpPr>
        <p:spPr>
          <a:xfrm>
            <a:off x="9941170" y="686814"/>
            <a:ext cx="149786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9900" dirty="0" smtClean="0">
                <a:solidFill>
                  <a:srgbClr val="8D0D1B"/>
                </a:solidFill>
                <a:latin typeface="Futura Hv BT" panose="020B0702020204020204" pitchFamily="34" charset="0"/>
              </a:rPr>
              <a:t>?</a:t>
            </a:r>
            <a:endParaRPr lang="de-DE" sz="19900" dirty="0">
              <a:solidFill>
                <a:srgbClr val="8D0D1B"/>
              </a:solidFill>
              <a:latin typeface="Futura Hv BT" panose="020B0702020204020204" pitchFamily="34" charset="0"/>
            </a:endParaRPr>
          </a:p>
        </p:txBody>
      </p:sp>
      <p:sp>
        <p:nvSpPr>
          <p:cNvPr id="80" name="Textfeld 79"/>
          <p:cNvSpPr txBox="1"/>
          <p:nvPr/>
        </p:nvSpPr>
        <p:spPr>
          <a:xfrm>
            <a:off x="8986236" y="2410447"/>
            <a:ext cx="149786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9900" dirty="0" smtClean="0">
                <a:solidFill>
                  <a:srgbClr val="8D0D1B"/>
                </a:solidFill>
                <a:latin typeface="Futura Hv BT" panose="020B0702020204020204" pitchFamily="34" charset="0"/>
              </a:rPr>
              <a:t>?</a:t>
            </a:r>
            <a:endParaRPr lang="de-DE" sz="19900" dirty="0">
              <a:solidFill>
                <a:srgbClr val="8D0D1B"/>
              </a:solidFill>
              <a:latin typeface="Futura Hv BT" panose="020B0702020204020204" pitchFamily="34" charset="0"/>
            </a:endParaRPr>
          </a:p>
        </p:txBody>
      </p:sp>
      <p:sp>
        <p:nvSpPr>
          <p:cNvPr id="81" name="Textfeld 80"/>
          <p:cNvSpPr txBox="1"/>
          <p:nvPr/>
        </p:nvSpPr>
        <p:spPr>
          <a:xfrm>
            <a:off x="10591829" y="3275549"/>
            <a:ext cx="149786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9900" dirty="0" smtClean="0">
                <a:solidFill>
                  <a:srgbClr val="8D0D1B"/>
                </a:solidFill>
                <a:latin typeface="Futura Hv BT" panose="020B0702020204020204" pitchFamily="34" charset="0"/>
              </a:rPr>
              <a:t>?</a:t>
            </a:r>
            <a:endParaRPr lang="de-DE" sz="19900" dirty="0">
              <a:solidFill>
                <a:srgbClr val="8D0D1B"/>
              </a:solidFill>
              <a:latin typeface="Futura Hv BT" panose="020B0702020204020204" pitchFamily="34" charset="0"/>
            </a:endParaRPr>
          </a:p>
        </p:txBody>
      </p:sp>
      <p:pic>
        <p:nvPicPr>
          <p:cNvPr id="77" name="Grafik 7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919" r="100000">
                        <a14:foregroundMark x1="32195" y1="42195" x2="32195" y2="42195"/>
                        <a14:foregroundMark x1="32195" y1="42683" x2="32195" y2="42683"/>
                        <a14:foregroundMark x1="32195" y1="42927" x2="32358" y2="42927"/>
                        <a14:foregroundMark x1="25854" y1="47073" x2="25854" y2="47073"/>
                        <a14:foregroundMark x1="26016" y1="47317" x2="26016" y2="47317"/>
                        <a14:foregroundMark x1="26179" y1="47317" x2="26179" y2="4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98" t="29303" r="193" b="19974"/>
          <a:stretch/>
        </p:blipFill>
        <p:spPr>
          <a:xfrm rot="5400000">
            <a:off x="8972730" y="5976700"/>
            <a:ext cx="4575476" cy="1980847"/>
          </a:xfrm>
          <a:prstGeom prst="rect">
            <a:avLst/>
          </a:prstGeom>
        </p:spPr>
      </p:pic>
      <p:pic>
        <p:nvPicPr>
          <p:cNvPr id="78" name="Grafik 7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919" r="100000">
                        <a14:foregroundMark x1="32195" y1="42195" x2="32195" y2="42195"/>
                        <a14:foregroundMark x1="32195" y1="42683" x2="32195" y2="42683"/>
                        <a14:foregroundMark x1="32195" y1="42927" x2="32358" y2="42927"/>
                        <a14:foregroundMark x1="25854" y1="47073" x2="25854" y2="47073"/>
                        <a14:foregroundMark x1="26016" y1="47317" x2="26016" y2="47317"/>
                        <a14:foregroundMark x1="26179" y1="47317" x2="26179" y2="4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98" t="29303" r="193" b="19974"/>
          <a:stretch/>
        </p:blipFill>
        <p:spPr>
          <a:xfrm rot="16200000">
            <a:off x="6585082" y="-2027243"/>
            <a:ext cx="5410858" cy="1980847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919" r="100000">
                        <a14:foregroundMark x1="32195" y1="42195" x2="32195" y2="42195"/>
                        <a14:foregroundMark x1="32195" y1="42683" x2="32195" y2="42683"/>
                        <a14:foregroundMark x1="32195" y1="42927" x2="32358" y2="42927"/>
                        <a14:foregroundMark x1="25854" y1="47073" x2="25854" y2="47073"/>
                        <a14:foregroundMark x1="26016" y1="47317" x2="26016" y2="47317"/>
                        <a14:foregroundMark x1="26179" y1="47317" x2="26179" y2="4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98" t="29303" r="193" b="19974"/>
          <a:stretch/>
        </p:blipFill>
        <p:spPr>
          <a:xfrm>
            <a:off x="9482136" y="2876604"/>
            <a:ext cx="4575476" cy="1980847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919" r="100000">
                        <a14:foregroundMark x1="32195" y1="42195" x2="32195" y2="42195"/>
                        <a14:foregroundMark x1="32195" y1="42683" x2="32195" y2="42683"/>
                        <a14:foregroundMark x1="32195" y1="42927" x2="32358" y2="42927"/>
                        <a14:foregroundMark x1="25854" y1="47073" x2="25854" y2="47073"/>
                        <a14:foregroundMark x1="26016" y1="47317" x2="26016" y2="47317"/>
                        <a14:foregroundMark x1="26179" y1="47317" x2="26179" y2="4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98" t="29303" r="193" b="19974"/>
          <a:stretch/>
        </p:blipFill>
        <p:spPr>
          <a:xfrm>
            <a:off x="10408104" y="1125202"/>
            <a:ext cx="4575476" cy="1980847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919" r="100000">
                        <a14:foregroundMark x1="32195" y1="42195" x2="32195" y2="42195"/>
                        <a14:foregroundMark x1="32195" y1="42683" x2="32195" y2="42683"/>
                        <a14:foregroundMark x1="32195" y1="42927" x2="32358" y2="42927"/>
                        <a14:foregroundMark x1="25854" y1="47073" x2="25854" y2="47073"/>
                        <a14:foregroundMark x1="26016" y1="47317" x2="26016" y2="47317"/>
                        <a14:foregroundMark x1="26179" y1="47317" x2="26179" y2="4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98" t="29303" r="193" b="19974"/>
          <a:stretch/>
        </p:blipFill>
        <p:spPr>
          <a:xfrm rot="8630156">
            <a:off x="-1972931" y="4961368"/>
            <a:ext cx="5339260" cy="1980847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919" r="100000">
                        <a14:foregroundMark x1="32195" y1="42195" x2="32195" y2="42195"/>
                        <a14:foregroundMark x1="32195" y1="42683" x2="32195" y2="42683"/>
                        <a14:foregroundMark x1="32195" y1="42927" x2="32358" y2="42927"/>
                        <a14:foregroundMark x1="25854" y1="47073" x2="25854" y2="47073"/>
                        <a14:foregroundMark x1="26016" y1="47317" x2="26016" y2="47317"/>
                        <a14:foregroundMark x1="26179" y1="47317" x2="26179" y2="4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98" t="29303" r="193" b="19974"/>
          <a:stretch/>
        </p:blipFill>
        <p:spPr>
          <a:xfrm rot="13893847">
            <a:off x="-2176601" y="-1504542"/>
            <a:ext cx="4575476" cy="1980847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919" r="100000">
                        <a14:foregroundMark x1="32195" y1="42195" x2="32195" y2="42195"/>
                        <a14:foregroundMark x1="32195" y1="42683" x2="32195" y2="42683"/>
                        <a14:foregroundMark x1="32195" y1="42927" x2="32358" y2="42927"/>
                        <a14:foregroundMark x1="25854" y1="47073" x2="25854" y2="47073"/>
                        <a14:foregroundMark x1="26016" y1="47317" x2="26016" y2="47317"/>
                        <a14:foregroundMark x1="26179" y1="47317" x2="26179" y2="4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98" t="29303" r="193" b="19974"/>
          <a:stretch/>
        </p:blipFill>
        <p:spPr>
          <a:xfrm rot="16200000">
            <a:off x="204228" y="-1916975"/>
            <a:ext cx="4575476" cy="1980847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919" r="100000">
                        <a14:foregroundMark x1="32195" y1="42195" x2="32195" y2="42195"/>
                        <a14:foregroundMark x1="32195" y1="42683" x2="32195" y2="42683"/>
                        <a14:foregroundMark x1="32195" y1="42927" x2="32358" y2="42927"/>
                        <a14:foregroundMark x1="25854" y1="47073" x2="25854" y2="47073"/>
                        <a14:foregroundMark x1="26016" y1="47317" x2="26016" y2="47317"/>
                        <a14:foregroundMark x1="26179" y1="47317" x2="26179" y2="4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98" t="29303" r="193" b="19974"/>
          <a:stretch/>
        </p:blipFill>
        <p:spPr>
          <a:xfrm rot="10800000">
            <a:off x="-2920162" y="2454669"/>
            <a:ext cx="4575476" cy="1980847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502377" y="4861475"/>
            <a:ext cx="2701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rgbClr val="8D0D1B"/>
                </a:solidFill>
              </a:rPr>
              <a:t>1. Etage</a:t>
            </a:r>
            <a:endParaRPr lang="de-DE" sz="2800" dirty="0">
              <a:solidFill>
                <a:srgbClr val="8D0D1B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726532" y="1226639"/>
            <a:ext cx="6159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rgbClr val="8D0D1B"/>
                </a:solidFill>
                <a:latin typeface="Futura Hv BT" panose="020B0702020204020204" pitchFamily="34" charset="0"/>
              </a:rPr>
              <a:t>Die Auskunft hilft weiter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B8BF-86A1-4BD1-A37B-BECE153030A5}" type="slidenum">
              <a:rPr lang="de-DE" sz="1600" smtClean="0"/>
              <a:t>37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890406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xit" presetSubtype="9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9" grpId="0"/>
      <p:bldP spid="80" grpId="0"/>
      <p:bldP spid="81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18607" y="3025198"/>
            <a:ext cx="7723909" cy="1325563"/>
          </a:xfrm>
        </p:spPr>
        <p:txBody>
          <a:bodyPr>
            <a:normAutofit/>
          </a:bodyPr>
          <a:lstStyle/>
          <a:p>
            <a:r>
              <a:rPr lang="de-DE" sz="4000" dirty="0">
                <a:solidFill>
                  <a:srgbClr val="8D0D1B"/>
                </a:solidFill>
                <a:latin typeface="Futura Hv BT" panose="020B0702020204020204" pitchFamily="34" charset="0"/>
                <a:ea typeface="+mn-ea"/>
                <a:cs typeface="+mn-cs"/>
              </a:rPr>
              <a:t>Bis bald bei uns in der SUB! 👋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B8BF-86A1-4BD1-A37B-BECE153030A5}" type="slidenum">
              <a:rPr lang="de-DE" sz="1600" smtClean="0"/>
              <a:t>38</a:t>
            </a:fld>
            <a:endParaRPr lang="de-DE" sz="16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72" y="6390041"/>
            <a:ext cx="1073114" cy="37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336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/>
          <a:srcRect l="12628" t="24302" r="61770" b="22365"/>
          <a:stretch/>
        </p:blipFill>
        <p:spPr>
          <a:xfrm>
            <a:off x="6339253" y="0"/>
            <a:ext cx="5852747" cy="6858000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415033" y="1928589"/>
            <a:ext cx="5388608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8D0D1B"/>
                </a:solidFill>
              </a:rPr>
              <a:t>Nationalbibliotheken </a:t>
            </a:r>
            <a:r>
              <a:rPr lang="de-DE" dirty="0">
                <a:solidFill>
                  <a:srgbClr val="8D0D1B"/>
                </a:solidFill>
              </a:rPr>
              <a:t>und </a:t>
            </a:r>
            <a:r>
              <a:rPr lang="de-DE" dirty="0" smtClean="0">
                <a:solidFill>
                  <a:srgbClr val="8D0D1B"/>
                </a:solidFill>
              </a:rPr>
              <a:t>Staatsbibliotheken  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8D0D1B"/>
                </a:solidFill>
              </a:rPr>
              <a:t>Landesbibliotheken </a:t>
            </a:r>
            <a:r>
              <a:rPr lang="de-DE" dirty="0">
                <a:solidFill>
                  <a:srgbClr val="8D0D1B"/>
                </a:solidFill>
              </a:rPr>
              <a:t>und Regionalbibliotheken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8D0D1B"/>
                </a:solidFill>
              </a:rPr>
              <a:t>Universitätsbibliotheken </a:t>
            </a:r>
            <a:r>
              <a:rPr lang="de-DE" dirty="0">
                <a:solidFill>
                  <a:srgbClr val="8D0D1B"/>
                </a:solidFill>
              </a:rPr>
              <a:t>und Hochschulbibliotheken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8D0D1B"/>
                </a:solidFill>
              </a:rPr>
              <a:t>Zentrale </a:t>
            </a:r>
            <a:r>
              <a:rPr lang="de-DE" dirty="0">
                <a:solidFill>
                  <a:srgbClr val="8D0D1B"/>
                </a:solidFill>
              </a:rPr>
              <a:t>Fachbibliotheken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8D0D1B"/>
                </a:solidFill>
              </a:rPr>
              <a:t>Forschungsbibliotheken</a:t>
            </a:r>
            <a:endParaRPr lang="de-DE" dirty="0">
              <a:solidFill>
                <a:srgbClr val="8D0D1B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8D0D1B"/>
                </a:solidFill>
              </a:rPr>
              <a:t>Parlaments-</a:t>
            </a:r>
            <a:r>
              <a:rPr lang="de-DE" dirty="0">
                <a:solidFill>
                  <a:srgbClr val="8D0D1B"/>
                </a:solidFill>
              </a:rPr>
              <a:t>, Behörden- und Gerichtsbibliotheken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8D0D1B"/>
                </a:solidFill>
              </a:rPr>
              <a:t>Fach- </a:t>
            </a:r>
            <a:r>
              <a:rPr lang="de-DE" dirty="0">
                <a:solidFill>
                  <a:srgbClr val="8D0D1B"/>
                </a:solidFill>
              </a:rPr>
              <a:t>oder Spezialbibliotheken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B8BF-86A1-4BD1-A37B-BECE153030A5}" type="slidenum">
              <a:rPr lang="de-DE" sz="1600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054923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57720" y="1033634"/>
            <a:ext cx="3224069" cy="1325563"/>
          </a:xfrm>
        </p:spPr>
        <p:txBody>
          <a:bodyPr>
            <a:normAutofit/>
          </a:bodyPr>
          <a:lstStyle/>
          <a:p>
            <a:r>
              <a:rPr lang="de-DE" sz="4000" dirty="0">
                <a:solidFill>
                  <a:srgbClr val="8D0D1B"/>
                </a:solidFill>
                <a:latin typeface="Futura Hv BT" panose="020B0702020204020204" pitchFamily="34" charset="0"/>
                <a:ea typeface="+mn-ea"/>
                <a:cs typeface="+mn-cs"/>
              </a:rPr>
              <a:t>Zielgruppen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2" t="26817" r="45515" b="42422"/>
          <a:stretch/>
        </p:blipFill>
        <p:spPr>
          <a:xfrm>
            <a:off x="3105049" y="3084024"/>
            <a:ext cx="1896178" cy="131866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9" t="10427" r="10481" b="15029"/>
          <a:stretch/>
        </p:blipFill>
        <p:spPr>
          <a:xfrm>
            <a:off x="750532" y="4746567"/>
            <a:ext cx="3213084" cy="15969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8578824" y="2621692"/>
                <a:ext cx="2686368" cy="7491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pt-BR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BR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lang="pt-BR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pt-BR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BR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pt-BR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pt-BR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d>
                            <m:dPr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noBar"/>
                                  <m:ctrlPr>
                                    <a:rPr lang="pt-B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num>
                                <m:den>
                                  <m:r>
                                    <a:rPr lang="pt-BR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den>
                              </m:f>
                            </m:e>
                          </m:d>
                          <m:sSup>
                            <m:sSupPr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pt-BR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  <m:sSup>
                            <m:sSupPr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pt-BR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pt-BR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BR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8824" y="2621692"/>
                <a:ext cx="2686368" cy="749110"/>
              </a:xfrm>
              <a:prstGeom prst="rect">
                <a:avLst/>
              </a:prstGeom>
              <a:blipFill>
                <a:blip r:embed="rId4"/>
                <a:stretch>
                  <a:fillRect b="-81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feld 2"/>
          <p:cNvSpPr txBox="1"/>
          <p:nvPr/>
        </p:nvSpPr>
        <p:spPr>
          <a:xfrm>
            <a:off x="7260788" y="4033185"/>
            <a:ext cx="17115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 smtClean="0">
                <a:sym typeface="Wingdings" panose="05000000000000000000" pitchFamily="2" charset="2"/>
              </a:rPr>
              <a:t></a:t>
            </a:r>
          </a:p>
          <a:p>
            <a:r>
              <a:rPr lang="de-DE" sz="1400" dirty="0" smtClean="0">
                <a:sym typeface="Wingdings" panose="05000000000000000000" pitchFamily="2" charset="2"/>
              </a:rPr>
              <a:t>Religion</a:t>
            </a:r>
            <a:endParaRPr lang="de-DE" sz="1200" dirty="0"/>
          </a:p>
        </p:txBody>
      </p:sp>
      <p:sp>
        <p:nvSpPr>
          <p:cNvPr id="7" name="Textfeld 6"/>
          <p:cNvSpPr txBox="1"/>
          <p:nvPr/>
        </p:nvSpPr>
        <p:spPr>
          <a:xfrm>
            <a:off x="7167417" y="2084690"/>
            <a:ext cx="48519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 smtClean="0"/>
              <a:t>§</a:t>
            </a:r>
          </a:p>
          <a:p>
            <a:r>
              <a:rPr lang="de-DE" sz="1400" dirty="0" smtClean="0"/>
              <a:t>Jura</a:t>
            </a:r>
            <a:endParaRPr lang="de-DE" sz="1400" dirty="0"/>
          </a:p>
        </p:txBody>
      </p:sp>
      <p:sp>
        <p:nvSpPr>
          <p:cNvPr id="8" name="Textfeld 7"/>
          <p:cNvSpPr txBox="1"/>
          <p:nvPr/>
        </p:nvSpPr>
        <p:spPr>
          <a:xfrm>
            <a:off x="8632004" y="3356046"/>
            <a:ext cx="14928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Mathematik</a:t>
            </a:r>
            <a:endParaRPr lang="de-DE" sz="1400" dirty="0"/>
          </a:p>
        </p:txBody>
      </p:sp>
      <p:sp>
        <p:nvSpPr>
          <p:cNvPr id="9" name="Textfeld 8"/>
          <p:cNvSpPr txBox="1"/>
          <p:nvPr/>
        </p:nvSpPr>
        <p:spPr>
          <a:xfrm>
            <a:off x="8249152" y="740044"/>
            <a:ext cx="183711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 smtClean="0"/>
              <a:t>🏫</a:t>
            </a:r>
          </a:p>
          <a:p>
            <a:r>
              <a:rPr lang="de-DE" sz="1400" dirty="0" smtClean="0"/>
              <a:t>Pädagogik</a:t>
            </a:r>
            <a:endParaRPr lang="de-DE" sz="11500" dirty="0" smtClean="0"/>
          </a:p>
        </p:txBody>
      </p:sp>
      <p:sp>
        <p:nvSpPr>
          <p:cNvPr id="11" name="Textfeld 10"/>
          <p:cNvSpPr txBox="1"/>
          <p:nvPr/>
        </p:nvSpPr>
        <p:spPr>
          <a:xfrm>
            <a:off x="8894618" y="4879571"/>
            <a:ext cx="1221971" cy="6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9858564" y="4448624"/>
            <a:ext cx="125691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600" dirty="0" smtClean="0"/>
              <a:t>⚕</a:t>
            </a:r>
          </a:p>
          <a:p>
            <a:r>
              <a:rPr lang="de-DE" sz="1400" dirty="0" smtClean="0"/>
              <a:t>Medizin</a:t>
            </a:r>
            <a:endParaRPr lang="de-DE" sz="1400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B8BF-86A1-4BD1-A37B-BECE153030A5}" type="slidenum">
              <a:rPr lang="de-DE" sz="1600" smtClean="0"/>
              <a:t>5</a:t>
            </a:fld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3960575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55130" y="2760351"/>
            <a:ext cx="2995246" cy="1325563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8D0D1B"/>
                </a:solidFill>
                <a:latin typeface="Futura Hv BT" panose="020B0702020204020204" pitchFamily="34" charset="0"/>
                <a:ea typeface="+mn-ea"/>
                <a:cs typeface="+mn-cs"/>
              </a:rPr>
              <a:t>Aufgaben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179080" y="1397629"/>
            <a:ext cx="2789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8D0D1B"/>
                </a:solidFill>
              </a:rPr>
              <a:t>Literatur </a:t>
            </a:r>
            <a:r>
              <a:rPr lang="de-DE" dirty="0" smtClean="0">
                <a:solidFill>
                  <a:srgbClr val="8D0D1B"/>
                </a:solidFill>
              </a:rPr>
              <a:t>Bereitstellung</a:t>
            </a:r>
          </a:p>
          <a:p>
            <a:pPr algn="ctr"/>
            <a:r>
              <a:rPr lang="de-DE" dirty="0" smtClean="0">
                <a:solidFill>
                  <a:srgbClr val="8D0D1B"/>
                </a:solidFill>
              </a:rPr>
              <a:t> </a:t>
            </a:r>
            <a:r>
              <a:rPr lang="de-DE" dirty="0">
                <a:solidFill>
                  <a:srgbClr val="8D0D1B"/>
                </a:solidFill>
              </a:rPr>
              <a:t>und Beschaffung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75793" y="4670844"/>
            <a:ext cx="1562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8D0D1B"/>
                </a:solidFill>
              </a:rPr>
              <a:t>Archivfunktion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666391" y="935826"/>
            <a:ext cx="1541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8D0D1B"/>
                </a:solidFill>
              </a:rPr>
              <a:t>Digitalisierung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8142155" y="2300900"/>
            <a:ext cx="1079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8D0D1B"/>
                </a:solidFill>
              </a:rPr>
              <a:t>Forschen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874491" y="4393845"/>
            <a:ext cx="3745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8D0D1B"/>
                </a:solidFill>
              </a:rPr>
              <a:t>Unterstützen bei der Veröffentlichung wissenschaftlicher Abhandlungen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B8BF-86A1-4BD1-A37B-BECE153030A5}" type="slidenum">
              <a:rPr lang="de-DE" sz="1600" smtClean="0"/>
              <a:t>6</a:t>
            </a:fld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31825176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86326" y="265593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de-DE" sz="6000" dirty="0" smtClean="0">
                <a:solidFill>
                  <a:srgbClr val="8D0D1B"/>
                </a:solidFill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  <a:t>Das </a:t>
            </a:r>
            <a:br>
              <a:rPr lang="de-DE" sz="6000" dirty="0" smtClean="0">
                <a:solidFill>
                  <a:srgbClr val="8D0D1B"/>
                </a:solidFill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</a:br>
            <a:r>
              <a:rPr lang="de-DE" sz="6000" dirty="0" smtClean="0">
                <a:solidFill>
                  <a:srgbClr val="8D0D1B"/>
                </a:solidFill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  <a:t>ist eine Wissenschaftliche Bibliothek 😉</a:t>
            </a:r>
            <a:endParaRPr lang="de-DE" sz="6000" dirty="0">
              <a:solidFill>
                <a:srgbClr val="8D0D1B"/>
              </a:solidFill>
              <a:latin typeface="Futura" panose="02020800000000000000" pitchFamily="18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B8BF-86A1-4BD1-A37B-BECE153030A5}" type="slidenum">
              <a:rPr lang="de-DE" sz="1600" smtClean="0"/>
              <a:t>7</a:t>
            </a:fld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4211907889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4364" y="2262910"/>
            <a:ext cx="10515600" cy="2540433"/>
          </a:xfrm>
        </p:spPr>
        <p:txBody>
          <a:bodyPr>
            <a:noAutofit/>
          </a:bodyPr>
          <a:lstStyle/>
          <a:p>
            <a:pPr algn="ctr"/>
            <a:r>
              <a:rPr lang="de-DE" sz="4800" dirty="0">
                <a:solidFill>
                  <a:srgbClr val="8D0D1B"/>
                </a:solidFill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  <a:t>Was ist </a:t>
            </a:r>
            <a:r>
              <a:rPr lang="de-DE" sz="4800" dirty="0" smtClean="0">
                <a:solidFill>
                  <a:srgbClr val="8D0D1B"/>
                </a:solidFill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  <a:t>denn </a:t>
            </a:r>
            <a:r>
              <a:rPr lang="de-DE" sz="4800" dirty="0">
                <a:solidFill>
                  <a:srgbClr val="8D0D1B"/>
                </a:solidFill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  <a:t>das? – Wissenschaftliche Bibliotheken und ihre Fachbegriffe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B8BF-86A1-4BD1-A37B-BECE153030A5}" type="slidenum">
              <a:rPr lang="de-DE" sz="1600" smtClean="0"/>
              <a:t>8</a:t>
            </a:fld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51771429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25555" y="2717448"/>
            <a:ext cx="2291862" cy="1325563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8D0D1B"/>
                </a:solidFill>
                <a:latin typeface="Futura" panose="02020800000000000000" pitchFamily="18" charset="0"/>
                <a:ea typeface="Futura" panose="02020800000000000000" pitchFamily="18" charset="0"/>
                <a:cs typeface="Futura" panose="02020800000000000000" pitchFamily="18" charset="0"/>
              </a:rPr>
              <a:t>Medien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00998">
            <a:off x="-2911285" y="2360572"/>
            <a:ext cx="8844082" cy="390525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890325" y="1487404"/>
            <a:ext cx="3667607" cy="378565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 smtClean="0"/>
              <a:t>Träger von Informationen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z</a:t>
            </a:r>
            <a:r>
              <a:rPr lang="de-DE" sz="2000" dirty="0" smtClean="0"/>
              <a:t>.B. Texte, Bilder, Töne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 smtClean="0"/>
              <a:t>klassische Bibliotheksmedien: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 smtClean="0"/>
              <a:t>Bücher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 smtClean="0"/>
              <a:t>Zeitschriften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 smtClean="0"/>
              <a:t>Zeitungen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 smtClean="0"/>
              <a:t>CDs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 smtClean="0"/>
              <a:t>DVDs</a:t>
            </a:r>
            <a:endParaRPr lang="de-DE" sz="20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B8BF-86A1-4BD1-A37B-BECE153030A5}" type="slidenum">
              <a:rPr lang="de-DE" sz="1600" smtClean="0"/>
              <a:t>9</a:t>
            </a:fld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46083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xit" presetSubtype="1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754</Words>
  <Application>Microsoft Office PowerPoint</Application>
  <PresentationFormat>Breitbild</PresentationFormat>
  <Paragraphs>214</Paragraphs>
  <Slides>38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38</vt:i4>
      </vt:variant>
    </vt:vector>
  </HeadingPairs>
  <TitlesOfParts>
    <vt:vector size="47" baseType="lpstr">
      <vt:lpstr>Arial</vt:lpstr>
      <vt:lpstr>Calibri</vt:lpstr>
      <vt:lpstr>Calibri Light</vt:lpstr>
      <vt:lpstr>Cambria Math</vt:lpstr>
      <vt:lpstr>Elephant</vt:lpstr>
      <vt:lpstr>Futura</vt:lpstr>
      <vt:lpstr>Futura Hv BT</vt:lpstr>
      <vt:lpstr>Wingdings</vt:lpstr>
      <vt:lpstr>Office</vt:lpstr>
      <vt:lpstr>Herzlich Willkommen in der Staats- und Universitätsbibliothek Hamburg</vt:lpstr>
      <vt:lpstr>Was ist eine  Wissenschaftliche Bibliothek?</vt:lpstr>
      <vt:lpstr>PowerPoint-Präsentation</vt:lpstr>
      <vt:lpstr>PowerPoint-Präsentation</vt:lpstr>
      <vt:lpstr>Zielgruppen</vt:lpstr>
      <vt:lpstr>Aufgaben</vt:lpstr>
      <vt:lpstr>Das  ist eine Wissenschaftliche Bibliothek 😉</vt:lpstr>
      <vt:lpstr>Was ist denn das? – Wissenschaftliche Bibliotheken und ihre Fachbegriffe</vt:lpstr>
      <vt:lpstr>Medien</vt:lpstr>
      <vt:lpstr>Bestand</vt:lpstr>
      <vt:lpstr>Bibliothekskatalog</vt:lpstr>
      <vt:lpstr>Katalogplus</vt:lpstr>
      <vt:lpstr>Freihandbereich</vt:lpstr>
      <vt:lpstr>Lehrbuchsammlung</vt:lpstr>
      <vt:lpstr>Magazin</vt:lpstr>
      <vt:lpstr>Magazinbibliothek</vt:lpstr>
      <vt:lpstr>Präsenzexemplar</vt:lpstr>
      <vt:lpstr>Lizenz / Lizensierung </vt:lpstr>
      <vt:lpstr>Datenbank</vt:lpstr>
      <vt:lpstr>DBIS  (Datenbankinfo-System)</vt:lpstr>
      <vt:lpstr>EZB (Elektronische Zeitschriften Bibliothek)</vt:lpstr>
      <vt:lpstr>Fernleihe</vt:lpstr>
      <vt:lpstr>Signatur</vt:lpstr>
      <vt:lpstr>PPN  (Pica Produktions Nummer)</vt:lpstr>
      <vt:lpstr>Was ist die SUB?</vt:lpstr>
      <vt:lpstr>Über die  Staats- und Universitätsbibliothek</vt:lpstr>
      <vt:lpstr>Wer kann die Bibliothek nutzen?</vt:lpstr>
      <vt:lpstr>räumlicher Aufbau der SUB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Bis bald bei uns in der SUB! 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Herzlich Willkommen in der Staats- und Universitätsbibliothek Hamburg</dc:title>
  <dc:creator>Auskunft, Kat</dc:creator>
  <cp:lastModifiedBy>Schnoor, Rebekka</cp:lastModifiedBy>
  <cp:revision>78</cp:revision>
  <dcterms:created xsi:type="dcterms:W3CDTF">2023-07-06T09:08:43Z</dcterms:created>
  <dcterms:modified xsi:type="dcterms:W3CDTF">2023-10-11T08:42:55Z</dcterms:modified>
</cp:coreProperties>
</file>